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7"/>
    <p:sldId id="257" r:id="rId28"/>
    <p:sldId id="258" r:id="rId29"/>
    <p:sldId id="259" r:id="rId30"/>
    <p:sldId id="260" r:id="rId31"/>
    <p:sldId id="261" r:id="rId32"/>
    <p:sldId id="262" r:id="rId33"/>
    <p:sldId id="263" r:id="rId34"/>
    <p:sldId id="264" r:id="rId35"/>
    <p:sldId id="265" r:id="rId36"/>
    <p:sldId id="266" r:id="rId37"/>
    <p:sldId id="267" r:id="rId38"/>
    <p:sldId id="268" r:id="rId39"/>
    <p:sldId id="269" r:id="rId40"/>
    <p:sldId id="270" r:id="rId41"/>
    <p:sldId id="271" r:id="rId42"/>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Chunk Five" charset="1" panose="00000500000000000000"/>
      <p:regular r:id="rId10"/>
    </p:embeddedFont>
    <p:embeddedFont>
      <p:font typeface="Calistoga" charset="1" panose="00000500000000000000"/>
      <p:regular r:id="rId11"/>
    </p:embeddedFont>
    <p:embeddedFont>
      <p:font typeface="Halant" charset="1" panose="00000500000000000000"/>
      <p:regular r:id="rId12"/>
    </p:embeddedFont>
    <p:embeddedFont>
      <p:font typeface="Halant Bold" charset="1" panose="00000800000000000000"/>
      <p:regular r:id="rId13"/>
    </p:embeddedFont>
    <p:embeddedFont>
      <p:font typeface="Halant Light" charset="1" panose="00000400000000000000"/>
      <p:regular r:id="rId14"/>
    </p:embeddedFont>
    <p:embeddedFont>
      <p:font typeface="Halant Medium" charset="1" panose="00000600000000000000"/>
      <p:regular r:id="rId15"/>
    </p:embeddedFont>
    <p:embeddedFont>
      <p:font typeface="Halant Semi-Bold" charset="1" panose="00000700000000000000"/>
      <p:regular r:id="rId16"/>
    </p:embeddedFont>
    <p:embeddedFont>
      <p:font typeface="HK Grotesk" charset="1" panose="00000500000000000000"/>
      <p:regular r:id="rId17"/>
    </p:embeddedFont>
    <p:embeddedFont>
      <p:font typeface="HK Grotesk Bold" charset="1" panose="00000800000000000000"/>
      <p:regular r:id="rId18"/>
    </p:embeddedFont>
    <p:embeddedFont>
      <p:font typeface="HK Grotesk Italics" charset="1" panose="00000500000000000000"/>
      <p:regular r:id="rId19"/>
    </p:embeddedFont>
    <p:embeddedFont>
      <p:font typeface="HK Grotesk Bold Italics" charset="1" panose="00000800000000000000"/>
      <p:regular r:id="rId20"/>
    </p:embeddedFont>
    <p:embeddedFont>
      <p:font typeface="HK Grotesk Light" charset="1" panose="00000400000000000000"/>
      <p:regular r:id="rId21"/>
    </p:embeddedFont>
    <p:embeddedFont>
      <p:font typeface="HK Grotesk Light Italics" charset="1" panose="00000400000000000000"/>
      <p:regular r:id="rId22"/>
    </p:embeddedFont>
    <p:embeddedFont>
      <p:font typeface="HK Grotesk Medium" charset="1" panose="00000600000000000000"/>
      <p:regular r:id="rId23"/>
    </p:embeddedFont>
    <p:embeddedFont>
      <p:font typeface="HK Grotesk Medium Italics" charset="1" panose="00000600000000000000"/>
      <p:regular r:id="rId24"/>
    </p:embeddedFont>
    <p:embeddedFont>
      <p:font typeface="HK Grotesk Semi-Bold" charset="1" panose="00000700000000000000"/>
      <p:regular r:id="rId25"/>
    </p:embeddedFont>
    <p:embeddedFont>
      <p:font typeface="HK Grotesk Semi-Bold Italics" charset="1" panose="00000700000000000000"/>
      <p:regular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slides/slide1.xml" Type="http://schemas.openxmlformats.org/officeDocument/2006/relationships/slide"/><Relationship Id="rId28" Target="slides/slide2.xml" Type="http://schemas.openxmlformats.org/officeDocument/2006/relationships/slide"/><Relationship Id="rId29" Target="slides/slide3.xml" Type="http://schemas.openxmlformats.org/officeDocument/2006/relationships/slide"/><Relationship Id="rId3" Target="viewProps.xml" Type="http://schemas.openxmlformats.org/officeDocument/2006/relationships/viewProps"/><Relationship Id="rId30" Target="slides/slide4.xml" Type="http://schemas.openxmlformats.org/officeDocument/2006/relationships/slide"/><Relationship Id="rId31" Target="slides/slide5.xml" Type="http://schemas.openxmlformats.org/officeDocument/2006/relationships/slide"/><Relationship Id="rId32" Target="slides/slide6.xml" Type="http://schemas.openxmlformats.org/officeDocument/2006/relationships/slide"/><Relationship Id="rId33" Target="slides/slide7.xml" Type="http://schemas.openxmlformats.org/officeDocument/2006/relationships/slide"/><Relationship Id="rId34" Target="slides/slide8.xml" Type="http://schemas.openxmlformats.org/officeDocument/2006/relationships/slide"/><Relationship Id="rId35" Target="slides/slide9.xml" Type="http://schemas.openxmlformats.org/officeDocument/2006/relationships/slide"/><Relationship Id="rId36" Target="slides/slide10.xml" Type="http://schemas.openxmlformats.org/officeDocument/2006/relationships/slide"/><Relationship Id="rId37" Target="slides/slide11.xml" Type="http://schemas.openxmlformats.org/officeDocument/2006/relationships/slide"/><Relationship Id="rId38" Target="slides/slide12.xml" Type="http://schemas.openxmlformats.org/officeDocument/2006/relationships/slide"/><Relationship Id="rId39" Target="slides/slide13.xml" Type="http://schemas.openxmlformats.org/officeDocument/2006/relationships/slide"/><Relationship Id="rId4" Target="theme/theme1.xml" Type="http://schemas.openxmlformats.org/officeDocument/2006/relationships/theme"/><Relationship Id="rId40" Target="slides/slide14.xml" Type="http://schemas.openxmlformats.org/officeDocument/2006/relationships/slide"/><Relationship Id="rId41" Target="slides/slide15.xml" Type="http://schemas.openxmlformats.org/officeDocument/2006/relationships/slide"/><Relationship Id="rId42" Target="slides/slide16.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1.png" Type="http://schemas.openxmlformats.org/officeDocument/2006/relationships/image"/><Relationship Id="rId4" Target="../media/image3.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2.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1.png" Type="http://schemas.openxmlformats.org/officeDocument/2006/relationships/image"/><Relationship Id="rId4" Target="../media/image3.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2.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1.png" Type="http://schemas.openxmlformats.org/officeDocument/2006/relationships/image"/><Relationship Id="rId4" Target="../media/image3.pn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2.pn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png" Type="http://schemas.openxmlformats.org/officeDocument/2006/relationships/image"/><Relationship Id="rId4" Target="../media/image1.png" Type="http://schemas.openxmlformats.org/officeDocument/2006/relationships/image"/><Relationship Id="rId5" Target="../media/image5.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2.png" Type="http://schemas.openxmlformats.org/officeDocument/2006/relationships/image"/><Relationship Id="rId4" Target="../media/image5.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2.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1.png" Type="http://schemas.openxmlformats.org/officeDocument/2006/relationships/image"/><Relationship Id="rId4" Target="../media/image3.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2.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1.png" Type="http://schemas.openxmlformats.org/officeDocument/2006/relationships/image"/><Relationship Id="rId4" Target="../media/image3.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2.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2.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2.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3250935" y="4687914"/>
            <a:ext cx="10724012" cy="2392045"/>
          </a:xfrm>
          <a:prstGeom prst="rect">
            <a:avLst/>
          </a:prstGeom>
        </p:spPr>
        <p:txBody>
          <a:bodyPr anchor="t" rtlCol="false" tIns="0" lIns="0" bIns="0" rIns="0">
            <a:spAutoFit/>
          </a:bodyPr>
          <a:lstStyle/>
          <a:p>
            <a:pPr algn="ctr">
              <a:lnSpc>
                <a:spcPts val="9439"/>
              </a:lnSpc>
            </a:pPr>
            <a:r>
              <a:rPr lang="en-US" sz="7999">
                <a:solidFill>
                  <a:srgbClr val="000000"/>
                </a:solidFill>
                <a:latin typeface="Calistoga"/>
              </a:rPr>
              <a:t>ADVANCED JAVA GROUP PROJECT</a:t>
            </a:r>
          </a:p>
        </p:txBody>
      </p:sp>
      <p:sp>
        <p:nvSpPr>
          <p:cNvPr name="Freeform 3" id="3"/>
          <p:cNvSpPr/>
          <p:nvPr/>
        </p:nvSpPr>
        <p:spPr>
          <a:xfrm flipH="false" flipV="false" rot="-5624184">
            <a:off x="10617033" y="-2465288"/>
            <a:ext cx="9054625" cy="8058616"/>
          </a:xfrm>
          <a:custGeom>
            <a:avLst/>
            <a:gdLst/>
            <a:ahLst/>
            <a:cxnLst/>
            <a:rect r="r" b="b" t="t" l="l"/>
            <a:pathLst>
              <a:path h="8058616" w="9054625">
                <a:moveTo>
                  <a:pt x="0" y="0"/>
                </a:moveTo>
                <a:lnTo>
                  <a:pt x="9054625" y="0"/>
                </a:lnTo>
                <a:lnTo>
                  <a:pt x="9054625" y="8058616"/>
                </a:lnTo>
                <a:lnTo>
                  <a:pt x="0" y="8058616"/>
                </a:lnTo>
                <a:lnTo>
                  <a:pt x="0" y="0"/>
                </a:lnTo>
                <a:close/>
              </a:path>
            </a:pathLst>
          </a:custGeom>
          <a:blipFill>
            <a:blip r:embed="rId2"/>
            <a:stretch>
              <a:fillRect l="0" t="0" r="0" b="0"/>
            </a:stretch>
          </a:blipFill>
        </p:spPr>
      </p:sp>
      <p:sp>
        <p:nvSpPr>
          <p:cNvPr name="Freeform 4" id="4"/>
          <p:cNvSpPr/>
          <p:nvPr/>
        </p:nvSpPr>
        <p:spPr>
          <a:xfrm flipH="false" flipV="false" rot="-5017281">
            <a:off x="7304671" y="971407"/>
            <a:ext cx="1811240" cy="1716150"/>
          </a:xfrm>
          <a:custGeom>
            <a:avLst/>
            <a:gdLst/>
            <a:ahLst/>
            <a:cxnLst/>
            <a:rect r="r" b="b" t="t" l="l"/>
            <a:pathLst>
              <a:path h="1716150" w="1811240">
                <a:moveTo>
                  <a:pt x="0" y="0"/>
                </a:moveTo>
                <a:lnTo>
                  <a:pt x="1811240" y="0"/>
                </a:lnTo>
                <a:lnTo>
                  <a:pt x="1811240" y="1716150"/>
                </a:lnTo>
                <a:lnTo>
                  <a:pt x="0" y="1716150"/>
                </a:lnTo>
                <a:lnTo>
                  <a:pt x="0" y="0"/>
                </a:lnTo>
                <a:close/>
              </a:path>
            </a:pathLst>
          </a:custGeom>
          <a:blipFill>
            <a:blip r:embed="rId3"/>
            <a:stretch>
              <a:fillRect l="0" t="0" r="0" b="0"/>
            </a:stretch>
          </a:blipFill>
        </p:spPr>
      </p:sp>
      <p:sp>
        <p:nvSpPr>
          <p:cNvPr name="Freeform 5" id="5"/>
          <p:cNvSpPr/>
          <p:nvPr/>
        </p:nvSpPr>
        <p:spPr>
          <a:xfrm flipH="false" flipV="false" rot="-10567437">
            <a:off x="16393194" y="6003115"/>
            <a:ext cx="3789612" cy="3623816"/>
          </a:xfrm>
          <a:custGeom>
            <a:avLst/>
            <a:gdLst/>
            <a:ahLst/>
            <a:cxnLst/>
            <a:rect r="r" b="b" t="t" l="l"/>
            <a:pathLst>
              <a:path h="3623816" w="3789612">
                <a:moveTo>
                  <a:pt x="0" y="0"/>
                </a:moveTo>
                <a:lnTo>
                  <a:pt x="3789612" y="0"/>
                </a:lnTo>
                <a:lnTo>
                  <a:pt x="3789612" y="3623816"/>
                </a:lnTo>
                <a:lnTo>
                  <a:pt x="0" y="3623816"/>
                </a:lnTo>
                <a:lnTo>
                  <a:pt x="0" y="0"/>
                </a:lnTo>
                <a:close/>
              </a:path>
            </a:pathLst>
          </a:custGeom>
          <a:blipFill>
            <a:blip r:embed="rId4"/>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4D1354"/>
        </a:solidFill>
      </p:bgPr>
    </p:bg>
    <p:spTree>
      <p:nvGrpSpPr>
        <p:cNvPr id="1" name=""/>
        <p:cNvGrpSpPr/>
        <p:nvPr/>
      </p:nvGrpSpPr>
      <p:grpSpPr>
        <a:xfrm>
          <a:off x="0" y="0"/>
          <a:ext cx="0" cy="0"/>
          <a:chOff x="0" y="0"/>
          <a:chExt cx="0" cy="0"/>
        </a:xfrm>
      </p:grpSpPr>
      <p:sp>
        <p:nvSpPr>
          <p:cNvPr name="Freeform 2" id="2"/>
          <p:cNvSpPr/>
          <p:nvPr/>
        </p:nvSpPr>
        <p:spPr>
          <a:xfrm flipH="false" flipV="false" rot="4494633">
            <a:off x="737717" y="7024205"/>
            <a:ext cx="2605188" cy="2468415"/>
          </a:xfrm>
          <a:custGeom>
            <a:avLst/>
            <a:gdLst/>
            <a:ahLst/>
            <a:cxnLst/>
            <a:rect r="r" b="b" t="t" l="l"/>
            <a:pathLst>
              <a:path h="2468415" w="2605188">
                <a:moveTo>
                  <a:pt x="0" y="0"/>
                </a:moveTo>
                <a:lnTo>
                  <a:pt x="2605187" y="0"/>
                </a:lnTo>
                <a:lnTo>
                  <a:pt x="2605187" y="2468415"/>
                </a:lnTo>
                <a:lnTo>
                  <a:pt x="0" y="2468415"/>
                </a:lnTo>
                <a:lnTo>
                  <a:pt x="0" y="0"/>
                </a:lnTo>
                <a:close/>
              </a:path>
            </a:pathLst>
          </a:custGeom>
          <a:blipFill>
            <a:blip r:embed="rId2"/>
            <a:stretch>
              <a:fillRect l="0" t="0" r="0" b="0"/>
            </a:stretch>
          </a:blipFill>
        </p:spPr>
      </p:sp>
      <p:sp>
        <p:nvSpPr>
          <p:cNvPr name="Freeform 3" id="3"/>
          <p:cNvSpPr/>
          <p:nvPr/>
        </p:nvSpPr>
        <p:spPr>
          <a:xfrm flipH="false" flipV="false" rot="0">
            <a:off x="-1213644" y="-550315"/>
            <a:ext cx="5225712" cy="4650884"/>
          </a:xfrm>
          <a:custGeom>
            <a:avLst/>
            <a:gdLst/>
            <a:ahLst/>
            <a:cxnLst/>
            <a:rect r="r" b="b" t="t" l="l"/>
            <a:pathLst>
              <a:path h="4650884" w="5225712">
                <a:moveTo>
                  <a:pt x="0" y="0"/>
                </a:moveTo>
                <a:lnTo>
                  <a:pt x="5225712" y="0"/>
                </a:lnTo>
                <a:lnTo>
                  <a:pt x="5225712" y="4650884"/>
                </a:lnTo>
                <a:lnTo>
                  <a:pt x="0" y="4650884"/>
                </a:lnTo>
                <a:lnTo>
                  <a:pt x="0" y="0"/>
                </a:lnTo>
                <a:close/>
              </a:path>
            </a:pathLst>
          </a:custGeom>
          <a:blipFill>
            <a:blip r:embed="rId3"/>
            <a:stretch>
              <a:fillRect l="0" t="0" r="0" b="0"/>
            </a:stretch>
          </a:blipFill>
        </p:spPr>
      </p:sp>
      <p:sp>
        <p:nvSpPr>
          <p:cNvPr name="Freeform 4" id="4"/>
          <p:cNvSpPr/>
          <p:nvPr/>
        </p:nvSpPr>
        <p:spPr>
          <a:xfrm flipH="false" flipV="false" rot="313119">
            <a:off x="3291026" y="3087831"/>
            <a:ext cx="5693252" cy="5444172"/>
          </a:xfrm>
          <a:custGeom>
            <a:avLst/>
            <a:gdLst/>
            <a:ahLst/>
            <a:cxnLst/>
            <a:rect r="r" b="b" t="t" l="l"/>
            <a:pathLst>
              <a:path h="5444172" w="5693252">
                <a:moveTo>
                  <a:pt x="0" y="0"/>
                </a:moveTo>
                <a:lnTo>
                  <a:pt x="5693252" y="0"/>
                </a:lnTo>
                <a:lnTo>
                  <a:pt x="5693252" y="5444173"/>
                </a:lnTo>
                <a:lnTo>
                  <a:pt x="0" y="5444173"/>
                </a:lnTo>
                <a:lnTo>
                  <a:pt x="0" y="0"/>
                </a:lnTo>
                <a:close/>
              </a:path>
            </a:pathLst>
          </a:custGeom>
          <a:blipFill>
            <a:blip r:embed="rId4"/>
            <a:stretch>
              <a:fillRect l="0" t="0" r="0" b="0"/>
            </a:stretch>
          </a:blipFill>
        </p:spPr>
      </p:sp>
      <p:sp>
        <p:nvSpPr>
          <p:cNvPr name="TextBox 5" id="5"/>
          <p:cNvSpPr txBox="true"/>
          <p:nvPr/>
        </p:nvSpPr>
        <p:spPr>
          <a:xfrm rot="0">
            <a:off x="15775505" y="1258175"/>
            <a:ext cx="1483795" cy="1033904"/>
          </a:xfrm>
          <a:prstGeom prst="rect">
            <a:avLst/>
          </a:prstGeom>
        </p:spPr>
        <p:txBody>
          <a:bodyPr anchor="t" rtlCol="false" tIns="0" lIns="0" bIns="0" rIns="0">
            <a:spAutoFit/>
          </a:bodyPr>
          <a:lstStyle/>
          <a:p>
            <a:pPr algn="r" marL="0" indent="0" lvl="0">
              <a:lnSpc>
                <a:spcPts val="8115"/>
              </a:lnSpc>
              <a:spcBef>
                <a:spcPct val="0"/>
              </a:spcBef>
            </a:pPr>
            <a:r>
              <a:rPr lang="en-US" sz="6877">
                <a:solidFill>
                  <a:srgbClr val="FFFFFF">
                    <a:alpha val="60000"/>
                  </a:srgbClr>
                </a:solidFill>
                <a:latin typeface="HK Grotesk Bold"/>
              </a:rPr>
              <a:t>06</a:t>
            </a:r>
          </a:p>
        </p:txBody>
      </p:sp>
      <p:sp>
        <p:nvSpPr>
          <p:cNvPr name="TextBox 6" id="6"/>
          <p:cNvSpPr txBox="true"/>
          <p:nvPr/>
        </p:nvSpPr>
        <p:spPr>
          <a:xfrm rot="0">
            <a:off x="6161178" y="4620433"/>
            <a:ext cx="5965644" cy="1046134"/>
          </a:xfrm>
          <a:prstGeom prst="rect">
            <a:avLst/>
          </a:prstGeom>
        </p:spPr>
        <p:txBody>
          <a:bodyPr anchor="t" rtlCol="false" tIns="0" lIns="0" bIns="0" rIns="0">
            <a:spAutoFit/>
          </a:bodyPr>
          <a:lstStyle/>
          <a:p>
            <a:pPr algn="ctr">
              <a:lnSpc>
                <a:spcPts val="8115"/>
              </a:lnSpc>
              <a:spcBef>
                <a:spcPct val="0"/>
              </a:spcBef>
            </a:pPr>
            <a:r>
              <a:rPr lang="en-US" sz="6877">
                <a:solidFill>
                  <a:srgbClr val="FFFFFF"/>
                </a:solidFill>
                <a:latin typeface="HK Grotesk Bold"/>
              </a:rPr>
              <a:t>Face detection </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0094169">
            <a:off x="-2768217" y="5870308"/>
            <a:ext cx="6176663" cy="5906434"/>
          </a:xfrm>
          <a:custGeom>
            <a:avLst/>
            <a:gdLst/>
            <a:ahLst/>
            <a:cxnLst/>
            <a:rect r="r" b="b" t="t" l="l"/>
            <a:pathLst>
              <a:path h="5906434" w="6176663">
                <a:moveTo>
                  <a:pt x="0" y="0"/>
                </a:moveTo>
                <a:lnTo>
                  <a:pt x="6176663" y="0"/>
                </a:lnTo>
                <a:lnTo>
                  <a:pt x="6176663" y="5906433"/>
                </a:lnTo>
                <a:lnTo>
                  <a:pt x="0" y="5906433"/>
                </a:lnTo>
                <a:lnTo>
                  <a:pt x="0" y="0"/>
                </a:lnTo>
                <a:close/>
              </a:path>
            </a:pathLst>
          </a:custGeom>
          <a:blipFill>
            <a:blip r:embed="rId2"/>
            <a:stretch>
              <a:fillRect l="0" t="0" r="0" b="0"/>
            </a:stretch>
          </a:blipFill>
        </p:spPr>
      </p:sp>
      <p:sp>
        <p:nvSpPr>
          <p:cNvPr name="TextBox 3" id="3"/>
          <p:cNvSpPr txBox="true"/>
          <p:nvPr/>
        </p:nvSpPr>
        <p:spPr>
          <a:xfrm rot="0">
            <a:off x="2309517" y="2082529"/>
            <a:ext cx="14949783" cy="7468449"/>
          </a:xfrm>
          <a:prstGeom prst="rect">
            <a:avLst/>
          </a:prstGeom>
        </p:spPr>
        <p:txBody>
          <a:bodyPr anchor="t" rtlCol="false" tIns="0" lIns="0" bIns="0" rIns="0">
            <a:spAutoFit/>
          </a:bodyPr>
          <a:lstStyle/>
          <a:p>
            <a:pPr algn="ctr">
              <a:lnSpc>
                <a:spcPts val="7279"/>
              </a:lnSpc>
            </a:pPr>
            <a:r>
              <a:rPr lang="en-US" sz="5199" spc="-51">
                <a:solidFill>
                  <a:srgbClr val="000000"/>
                </a:solidFill>
                <a:latin typeface="Chunk Five"/>
              </a:rPr>
              <a:t>Facilitated by the OpenCV (Open Source Computer Vision) library, the project</a:t>
            </a:r>
          </a:p>
          <a:p>
            <a:pPr algn="ctr">
              <a:lnSpc>
                <a:spcPts val="7279"/>
              </a:lnSpc>
            </a:pPr>
            <a:r>
              <a:rPr lang="en-US" sz="5199" spc="-51">
                <a:solidFill>
                  <a:srgbClr val="000000"/>
                </a:solidFill>
                <a:latin typeface="Chunk Five"/>
              </a:rPr>
              <a:t>aims to leverage robust algorithms for face detection. Through the integration of a pretrained Haar Cascade classifier, the system endeavors to locate facial features, delineating</a:t>
            </a:r>
          </a:p>
          <a:p>
            <a:pPr algn="ctr">
              <a:lnSpc>
                <a:spcPts val="7279"/>
              </a:lnSpc>
              <a:spcBef>
                <a:spcPct val="0"/>
              </a:spcBef>
            </a:pPr>
            <a:r>
              <a:rPr lang="en-US" sz="5199" spc="-51">
                <a:solidFill>
                  <a:srgbClr val="000000"/>
                </a:solidFill>
                <a:latin typeface="Chunk Five"/>
              </a:rPr>
              <a:t>bounding boxes around detected faces in provided visual data.</a:t>
            </a:r>
          </a:p>
        </p:txBody>
      </p:sp>
      <p:sp>
        <p:nvSpPr>
          <p:cNvPr name="Freeform 4" id="4"/>
          <p:cNvSpPr/>
          <p:nvPr/>
        </p:nvSpPr>
        <p:spPr>
          <a:xfrm flipH="false" flipV="false" rot="9440951">
            <a:off x="-957979" y="335262"/>
            <a:ext cx="2207918" cy="2092002"/>
          </a:xfrm>
          <a:custGeom>
            <a:avLst/>
            <a:gdLst/>
            <a:ahLst/>
            <a:cxnLst/>
            <a:rect r="r" b="b" t="t" l="l"/>
            <a:pathLst>
              <a:path h="2092002" w="2207918">
                <a:moveTo>
                  <a:pt x="0" y="0"/>
                </a:moveTo>
                <a:lnTo>
                  <a:pt x="2207919" y="0"/>
                </a:lnTo>
                <a:lnTo>
                  <a:pt x="2207919" y="2092002"/>
                </a:lnTo>
                <a:lnTo>
                  <a:pt x="0" y="2092002"/>
                </a:lnTo>
                <a:lnTo>
                  <a:pt x="0" y="0"/>
                </a:lnTo>
                <a:close/>
              </a:path>
            </a:pathLst>
          </a:custGeom>
          <a:blipFill>
            <a:blip r:embed="rId3"/>
            <a:stretch>
              <a:fillRect l="0" t="0" r="0" b="0"/>
            </a:stretch>
          </a:blipFill>
        </p:spPr>
      </p:sp>
      <p:sp>
        <p:nvSpPr>
          <p:cNvPr name="TextBox 5" id="5"/>
          <p:cNvSpPr txBox="true"/>
          <p:nvPr/>
        </p:nvSpPr>
        <p:spPr>
          <a:xfrm rot="0">
            <a:off x="15775505" y="1258175"/>
            <a:ext cx="1483795" cy="1033904"/>
          </a:xfrm>
          <a:prstGeom prst="rect">
            <a:avLst/>
          </a:prstGeom>
        </p:spPr>
        <p:txBody>
          <a:bodyPr anchor="t" rtlCol="false" tIns="0" lIns="0" bIns="0" rIns="0">
            <a:spAutoFit/>
          </a:bodyPr>
          <a:lstStyle/>
          <a:p>
            <a:pPr algn="r" marL="0" indent="0" lvl="0">
              <a:lnSpc>
                <a:spcPts val="8115"/>
              </a:lnSpc>
              <a:spcBef>
                <a:spcPct val="0"/>
              </a:spcBef>
            </a:pPr>
            <a:r>
              <a:rPr lang="en-US" sz="6877">
                <a:solidFill>
                  <a:srgbClr val="731F7D">
                    <a:alpha val="60000"/>
                  </a:srgbClr>
                </a:solidFill>
                <a:latin typeface="HK Grotesk Bold"/>
              </a:rPr>
              <a:t>07</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4D1354"/>
        </a:solidFill>
      </p:bgPr>
    </p:bg>
    <p:spTree>
      <p:nvGrpSpPr>
        <p:cNvPr id="1" name=""/>
        <p:cNvGrpSpPr/>
        <p:nvPr/>
      </p:nvGrpSpPr>
      <p:grpSpPr>
        <a:xfrm>
          <a:off x="0" y="0"/>
          <a:ext cx="0" cy="0"/>
          <a:chOff x="0" y="0"/>
          <a:chExt cx="0" cy="0"/>
        </a:xfrm>
      </p:grpSpPr>
      <p:sp>
        <p:nvSpPr>
          <p:cNvPr name="Freeform 2" id="2"/>
          <p:cNvSpPr/>
          <p:nvPr/>
        </p:nvSpPr>
        <p:spPr>
          <a:xfrm flipH="false" flipV="false" rot="4494633">
            <a:off x="737717" y="7024205"/>
            <a:ext cx="2605188" cy="2468415"/>
          </a:xfrm>
          <a:custGeom>
            <a:avLst/>
            <a:gdLst/>
            <a:ahLst/>
            <a:cxnLst/>
            <a:rect r="r" b="b" t="t" l="l"/>
            <a:pathLst>
              <a:path h="2468415" w="2605188">
                <a:moveTo>
                  <a:pt x="0" y="0"/>
                </a:moveTo>
                <a:lnTo>
                  <a:pt x="2605187" y="0"/>
                </a:lnTo>
                <a:lnTo>
                  <a:pt x="2605187" y="2468415"/>
                </a:lnTo>
                <a:lnTo>
                  <a:pt x="0" y="2468415"/>
                </a:lnTo>
                <a:lnTo>
                  <a:pt x="0" y="0"/>
                </a:lnTo>
                <a:close/>
              </a:path>
            </a:pathLst>
          </a:custGeom>
          <a:blipFill>
            <a:blip r:embed="rId2"/>
            <a:stretch>
              <a:fillRect l="0" t="0" r="0" b="0"/>
            </a:stretch>
          </a:blipFill>
        </p:spPr>
      </p:sp>
      <p:sp>
        <p:nvSpPr>
          <p:cNvPr name="Freeform 3" id="3"/>
          <p:cNvSpPr/>
          <p:nvPr/>
        </p:nvSpPr>
        <p:spPr>
          <a:xfrm flipH="false" flipV="false" rot="0">
            <a:off x="-1213644" y="-550315"/>
            <a:ext cx="5225712" cy="4650884"/>
          </a:xfrm>
          <a:custGeom>
            <a:avLst/>
            <a:gdLst/>
            <a:ahLst/>
            <a:cxnLst/>
            <a:rect r="r" b="b" t="t" l="l"/>
            <a:pathLst>
              <a:path h="4650884" w="5225712">
                <a:moveTo>
                  <a:pt x="0" y="0"/>
                </a:moveTo>
                <a:lnTo>
                  <a:pt x="5225712" y="0"/>
                </a:lnTo>
                <a:lnTo>
                  <a:pt x="5225712" y="4650884"/>
                </a:lnTo>
                <a:lnTo>
                  <a:pt x="0" y="4650884"/>
                </a:lnTo>
                <a:lnTo>
                  <a:pt x="0" y="0"/>
                </a:lnTo>
                <a:close/>
              </a:path>
            </a:pathLst>
          </a:custGeom>
          <a:blipFill>
            <a:blip r:embed="rId3"/>
            <a:stretch>
              <a:fillRect l="0" t="0" r="0" b="0"/>
            </a:stretch>
          </a:blipFill>
        </p:spPr>
      </p:sp>
      <p:sp>
        <p:nvSpPr>
          <p:cNvPr name="Freeform 4" id="4"/>
          <p:cNvSpPr/>
          <p:nvPr/>
        </p:nvSpPr>
        <p:spPr>
          <a:xfrm flipH="false" flipV="false" rot="313119">
            <a:off x="3291026" y="3087831"/>
            <a:ext cx="5693252" cy="5444172"/>
          </a:xfrm>
          <a:custGeom>
            <a:avLst/>
            <a:gdLst/>
            <a:ahLst/>
            <a:cxnLst/>
            <a:rect r="r" b="b" t="t" l="l"/>
            <a:pathLst>
              <a:path h="5444172" w="5693252">
                <a:moveTo>
                  <a:pt x="0" y="0"/>
                </a:moveTo>
                <a:lnTo>
                  <a:pt x="5693252" y="0"/>
                </a:lnTo>
                <a:lnTo>
                  <a:pt x="5693252" y="5444173"/>
                </a:lnTo>
                <a:lnTo>
                  <a:pt x="0" y="5444173"/>
                </a:lnTo>
                <a:lnTo>
                  <a:pt x="0" y="0"/>
                </a:lnTo>
                <a:close/>
              </a:path>
            </a:pathLst>
          </a:custGeom>
          <a:blipFill>
            <a:blip r:embed="rId4"/>
            <a:stretch>
              <a:fillRect l="0" t="0" r="0" b="0"/>
            </a:stretch>
          </a:blipFill>
        </p:spPr>
      </p:sp>
      <p:sp>
        <p:nvSpPr>
          <p:cNvPr name="TextBox 5" id="5"/>
          <p:cNvSpPr txBox="true"/>
          <p:nvPr/>
        </p:nvSpPr>
        <p:spPr>
          <a:xfrm rot="0">
            <a:off x="16255437" y="1028700"/>
            <a:ext cx="1013388" cy="1033904"/>
          </a:xfrm>
          <a:prstGeom prst="rect">
            <a:avLst/>
          </a:prstGeom>
        </p:spPr>
        <p:txBody>
          <a:bodyPr anchor="t" rtlCol="false" tIns="0" lIns="0" bIns="0" rIns="0">
            <a:spAutoFit/>
          </a:bodyPr>
          <a:lstStyle/>
          <a:p>
            <a:pPr algn="r" marL="0" indent="0" lvl="0">
              <a:lnSpc>
                <a:spcPts val="8115"/>
              </a:lnSpc>
              <a:spcBef>
                <a:spcPct val="0"/>
              </a:spcBef>
            </a:pPr>
            <a:r>
              <a:rPr lang="en-US" sz="6877">
                <a:solidFill>
                  <a:srgbClr val="FFFFFF">
                    <a:alpha val="60000"/>
                  </a:srgbClr>
                </a:solidFill>
                <a:latin typeface="HK Grotesk Bold"/>
              </a:rPr>
              <a:t>08</a:t>
            </a:r>
          </a:p>
        </p:txBody>
      </p:sp>
      <p:sp>
        <p:nvSpPr>
          <p:cNvPr name="TextBox 6" id="6"/>
          <p:cNvSpPr txBox="true"/>
          <p:nvPr/>
        </p:nvSpPr>
        <p:spPr>
          <a:xfrm rot="0">
            <a:off x="5491452" y="4620433"/>
            <a:ext cx="7305097" cy="1046134"/>
          </a:xfrm>
          <a:prstGeom prst="rect">
            <a:avLst/>
          </a:prstGeom>
        </p:spPr>
        <p:txBody>
          <a:bodyPr anchor="t" rtlCol="false" tIns="0" lIns="0" bIns="0" rIns="0">
            <a:spAutoFit/>
          </a:bodyPr>
          <a:lstStyle/>
          <a:p>
            <a:pPr algn="ctr">
              <a:lnSpc>
                <a:spcPts val="8115"/>
              </a:lnSpc>
              <a:spcBef>
                <a:spcPct val="0"/>
              </a:spcBef>
            </a:pPr>
            <a:r>
              <a:rPr lang="en-US" sz="6877">
                <a:solidFill>
                  <a:srgbClr val="FFFFFF"/>
                </a:solidFill>
                <a:latin typeface="HK Grotesk Bold"/>
              </a:rPr>
              <a:t>Gender Prediction </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0094169">
            <a:off x="-2768217" y="5870308"/>
            <a:ext cx="6176663" cy="5906434"/>
          </a:xfrm>
          <a:custGeom>
            <a:avLst/>
            <a:gdLst/>
            <a:ahLst/>
            <a:cxnLst/>
            <a:rect r="r" b="b" t="t" l="l"/>
            <a:pathLst>
              <a:path h="5906434" w="6176663">
                <a:moveTo>
                  <a:pt x="0" y="0"/>
                </a:moveTo>
                <a:lnTo>
                  <a:pt x="6176663" y="0"/>
                </a:lnTo>
                <a:lnTo>
                  <a:pt x="6176663" y="5906433"/>
                </a:lnTo>
                <a:lnTo>
                  <a:pt x="0" y="5906433"/>
                </a:lnTo>
                <a:lnTo>
                  <a:pt x="0" y="0"/>
                </a:lnTo>
                <a:close/>
              </a:path>
            </a:pathLst>
          </a:custGeom>
          <a:blipFill>
            <a:blip r:embed="rId2"/>
            <a:stretch>
              <a:fillRect l="0" t="0" r="0" b="0"/>
            </a:stretch>
          </a:blipFill>
        </p:spPr>
      </p:sp>
      <p:sp>
        <p:nvSpPr>
          <p:cNvPr name="TextBox 3" id="3"/>
          <p:cNvSpPr txBox="true"/>
          <p:nvPr/>
        </p:nvSpPr>
        <p:spPr>
          <a:xfrm rot="0">
            <a:off x="1567620" y="2092054"/>
            <a:ext cx="15691680" cy="5610446"/>
          </a:xfrm>
          <a:prstGeom prst="rect">
            <a:avLst/>
          </a:prstGeom>
        </p:spPr>
        <p:txBody>
          <a:bodyPr anchor="t" rtlCol="false" tIns="0" lIns="0" bIns="0" rIns="0">
            <a:spAutoFit/>
          </a:bodyPr>
          <a:lstStyle/>
          <a:p>
            <a:pPr algn="ctr">
              <a:lnSpc>
                <a:spcPts val="7320"/>
              </a:lnSpc>
              <a:spcBef>
                <a:spcPct val="0"/>
              </a:spcBef>
            </a:pPr>
            <a:r>
              <a:rPr lang="en-US" sz="5228" spc="-52">
                <a:solidFill>
                  <a:srgbClr val="000000"/>
                </a:solidFill>
                <a:latin typeface="Chunk Five"/>
              </a:rPr>
              <a:t>By utilizing  CNN for gender classification, the system endeavors to assign gender labels (e.g., male, female) to the detected faces. The isolated facial regions undergo transformations to align with the requirements of the gender prediction model, enabling accurate gender attribution.</a:t>
            </a:r>
          </a:p>
        </p:txBody>
      </p:sp>
      <p:sp>
        <p:nvSpPr>
          <p:cNvPr name="Freeform 4" id="4"/>
          <p:cNvSpPr/>
          <p:nvPr/>
        </p:nvSpPr>
        <p:spPr>
          <a:xfrm flipH="false" flipV="false" rot="9440951">
            <a:off x="-957979" y="335262"/>
            <a:ext cx="2207918" cy="2092002"/>
          </a:xfrm>
          <a:custGeom>
            <a:avLst/>
            <a:gdLst/>
            <a:ahLst/>
            <a:cxnLst/>
            <a:rect r="r" b="b" t="t" l="l"/>
            <a:pathLst>
              <a:path h="2092002" w="2207918">
                <a:moveTo>
                  <a:pt x="0" y="0"/>
                </a:moveTo>
                <a:lnTo>
                  <a:pt x="2207919" y="0"/>
                </a:lnTo>
                <a:lnTo>
                  <a:pt x="2207919" y="2092002"/>
                </a:lnTo>
                <a:lnTo>
                  <a:pt x="0" y="2092002"/>
                </a:lnTo>
                <a:lnTo>
                  <a:pt x="0" y="0"/>
                </a:lnTo>
                <a:close/>
              </a:path>
            </a:pathLst>
          </a:custGeom>
          <a:blipFill>
            <a:blip r:embed="rId3"/>
            <a:stretch>
              <a:fillRect l="0" t="0" r="0" b="0"/>
            </a:stretch>
          </a:blipFill>
        </p:spPr>
      </p:sp>
      <p:sp>
        <p:nvSpPr>
          <p:cNvPr name="TextBox 5" id="5"/>
          <p:cNvSpPr txBox="true"/>
          <p:nvPr/>
        </p:nvSpPr>
        <p:spPr>
          <a:xfrm rot="0">
            <a:off x="15775505" y="1258175"/>
            <a:ext cx="1483795" cy="1033904"/>
          </a:xfrm>
          <a:prstGeom prst="rect">
            <a:avLst/>
          </a:prstGeom>
        </p:spPr>
        <p:txBody>
          <a:bodyPr anchor="t" rtlCol="false" tIns="0" lIns="0" bIns="0" rIns="0">
            <a:spAutoFit/>
          </a:bodyPr>
          <a:lstStyle/>
          <a:p>
            <a:pPr algn="r" marL="0" indent="0" lvl="0">
              <a:lnSpc>
                <a:spcPts val="8115"/>
              </a:lnSpc>
              <a:spcBef>
                <a:spcPct val="0"/>
              </a:spcBef>
            </a:pPr>
            <a:r>
              <a:rPr lang="en-US" sz="6877">
                <a:solidFill>
                  <a:srgbClr val="731F7D">
                    <a:alpha val="60000"/>
                  </a:srgbClr>
                </a:solidFill>
                <a:latin typeface="HK Grotesk Bold"/>
              </a:rPr>
              <a:t>09</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4D1354"/>
        </a:solidFill>
      </p:bgPr>
    </p:bg>
    <p:spTree>
      <p:nvGrpSpPr>
        <p:cNvPr id="1" name=""/>
        <p:cNvGrpSpPr/>
        <p:nvPr/>
      </p:nvGrpSpPr>
      <p:grpSpPr>
        <a:xfrm>
          <a:off x="0" y="0"/>
          <a:ext cx="0" cy="0"/>
          <a:chOff x="0" y="0"/>
          <a:chExt cx="0" cy="0"/>
        </a:xfrm>
      </p:grpSpPr>
      <p:sp>
        <p:nvSpPr>
          <p:cNvPr name="Freeform 2" id="2"/>
          <p:cNvSpPr/>
          <p:nvPr/>
        </p:nvSpPr>
        <p:spPr>
          <a:xfrm flipH="false" flipV="false" rot="4494633">
            <a:off x="737717" y="7024205"/>
            <a:ext cx="2605188" cy="2468415"/>
          </a:xfrm>
          <a:custGeom>
            <a:avLst/>
            <a:gdLst/>
            <a:ahLst/>
            <a:cxnLst/>
            <a:rect r="r" b="b" t="t" l="l"/>
            <a:pathLst>
              <a:path h="2468415" w="2605188">
                <a:moveTo>
                  <a:pt x="0" y="0"/>
                </a:moveTo>
                <a:lnTo>
                  <a:pt x="2605187" y="0"/>
                </a:lnTo>
                <a:lnTo>
                  <a:pt x="2605187" y="2468415"/>
                </a:lnTo>
                <a:lnTo>
                  <a:pt x="0" y="2468415"/>
                </a:lnTo>
                <a:lnTo>
                  <a:pt x="0" y="0"/>
                </a:lnTo>
                <a:close/>
              </a:path>
            </a:pathLst>
          </a:custGeom>
          <a:blipFill>
            <a:blip r:embed="rId2"/>
            <a:stretch>
              <a:fillRect l="0" t="0" r="0" b="0"/>
            </a:stretch>
          </a:blipFill>
        </p:spPr>
      </p:sp>
      <p:sp>
        <p:nvSpPr>
          <p:cNvPr name="Freeform 3" id="3"/>
          <p:cNvSpPr/>
          <p:nvPr/>
        </p:nvSpPr>
        <p:spPr>
          <a:xfrm flipH="false" flipV="false" rot="0">
            <a:off x="-1213644" y="-550315"/>
            <a:ext cx="5225712" cy="4650884"/>
          </a:xfrm>
          <a:custGeom>
            <a:avLst/>
            <a:gdLst/>
            <a:ahLst/>
            <a:cxnLst/>
            <a:rect r="r" b="b" t="t" l="l"/>
            <a:pathLst>
              <a:path h="4650884" w="5225712">
                <a:moveTo>
                  <a:pt x="0" y="0"/>
                </a:moveTo>
                <a:lnTo>
                  <a:pt x="5225712" y="0"/>
                </a:lnTo>
                <a:lnTo>
                  <a:pt x="5225712" y="4650884"/>
                </a:lnTo>
                <a:lnTo>
                  <a:pt x="0" y="4650884"/>
                </a:lnTo>
                <a:lnTo>
                  <a:pt x="0" y="0"/>
                </a:lnTo>
                <a:close/>
              </a:path>
            </a:pathLst>
          </a:custGeom>
          <a:blipFill>
            <a:blip r:embed="rId3"/>
            <a:stretch>
              <a:fillRect l="0" t="0" r="0" b="0"/>
            </a:stretch>
          </a:blipFill>
        </p:spPr>
      </p:sp>
      <p:sp>
        <p:nvSpPr>
          <p:cNvPr name="Freeform 4" id="4"/>
          <p:cNvSpPr/>
          <p:nvPr/>
        </p:nvSpPr>
        <p:spPr>
          <a:xfrm flipH="false" flipV="false" rot="313119">
            <a:off x="3291026" y="3087831"/>
            <a:ext cx="5693252" cy="5444172"/>
          </a:xfrm>
          <a:custGeom>
            <a:avLst/>
            <a:gdLst/>
            <a:ahLst/>
            <a:cxnLst/>
            <a:rect r="r" b="b" t="t" l="l"/>
            <a:pathLst>
              <a:path h="5444172" w="5693252">
                <a:moveTo>
                  <a:pt x="0" y="0"/>
                </a:moveTo>
                <a:lnTo>
                  <a:pt x="5693252" y="0"/>
                </a:lnTo>
                <a:lnTo>
                  <a:pt x="5693252" y="5444173"/>
                </a:lnTo>
                <a:lnTo>
                  <a:pt x="0" y="5444173"/>
                </a:lnTo>
                <a:lnTo>
                  <a:pt x="0" y="0"/>
                </a:lnTo>
                <a:close/>
              </a:path>
            </a:pathLst>
          </a:custGeom>
          <a:blipFill>
            <a:blip r:embed="rId4"/>
            <a:stretch>
              <a:fillRect l="0" t="0" r="0" b="0"/>
            </a:stretch>
          </a:blipFill>
        </p:spPr>
      </p:sp>
      <p:sp>
        <p:nvSpPr>
          <p:cNvPr name="TextBox 5" id="5"/>
          <p:cNvSpPr txBox="true"/>
          <p:nvPr/>
        </p:nvSpPr>
        <p:spPr>
          <a:xfrm rot="0">
            <a:off x="15785030" y="1028700"/>
            <a:ext cx="1483795" cy="1033904"/>
          </a:xfrm>
          <a:prstGeom prst="rect">
            <a:avLst/>
          </a:prstGeom>
        </p:spPr>
        <p:txBody>
          <a:bodyPr anchor="t" rtlCol="false" tIns="0" lIns="0" bIns="0" rIns="0">
            <a:spAutoFit/>
          </a:bodyPr>
          <a:lstStyle/>
          <a:p>
            <a:pPr algn="r" marL="0" indent="0" lvl="0">
              <a:lnSpc>
                <a:spcPts val="8115"/>
              </a:lnSpc>
              <a:spcBef>
                <a:spcPct val="0"/>
              </a:spcBef>
            </a:pPr>
            <a:r>
              <a:rPr lang="en-US" sz="6877">
                <a:solidFill>
                  <a:srgbClr val="FFFFFF">
                    <a:alpha val="60000"/>
                  </a:srgbClr>
                </a:solidFill>
                <a:latin typeface="HK Grotesk Bold"/>
              </a:rPr>
              <a:t>10</a:t>
            </a:r>
          </a:p>
        </p:txBody>
      </p:sp>
      <p:sp>
        <p:nvSpPr>
          <p:cNvPr name="TextBox 6" id="6"/>
          <p:cNvSpPr txBox="true"/>
          <p:nvPr/>
        </p:nvSpPr>
        <p:spPr>
          <a:xfrm rot="0">
            <a:off x="6206177" y="4620433"/>
            <a:ext cx="5875647" cy="1046134"/>
          </a:xfrm>
          <a:prstGeom prst="rect">
            <a:avLst/>
          </a:prstGeom>
        </p:spPr>
        <p:txBody>
          <a:bodyPr anchor="t" rtlCol="false" tIns="0" lIns="0" bIns="0" rIns="0">
            <a:spAutoFit/>
          </a:bodyPr>
          <a:lstStyle/>
          <a:p>
            <a:pPr algn="ctr">
              <a:lnSpc>
                <a:spcPts val="8115"/>
              </a:lnSpc>
              <a:spcBef>
                <a:spcPct val="0"/>
              </a:spcBef>
            </a:pPr>
            <a:r>
              <a:rPr lang="en-US" sz="6877">
                <a:solidFill>
                  <a:srgbClr val="FFFFFF"/>
                </a:solidFill>
                <a:latin typeface="HK Grotesk Bold"/>
              </a:rPr>
              <a:t>Age prediction </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741312" y="2805810"/>
            <a:ext cx="15527513" cy="5003291"/>
          </a:xfrm>
          <a:prstGeom prst="rect">
            <a:avLst/>
          </a:prstGeom>
        </p:spPr>
        <p:txBody>
          <a:bodyPr anchor="t" rtlCol="false" tIns="0" lIns="0" bIns="0" rIns="0">
            <a:spAutoFit/>
          </a:bodyPr>
          <a:lstStyle/>
          <a:p>
            <a:pPr algn="ctr">
              <a:lnSpc>
                <a:spcPts val="5664"/>
              </a:lnSpc>
            </a:pPr>
            <a:r>
              <a:rPr lang="en-US" sz="4800">
                <a:solidFill>
                  <a:srgbClr val="000000"/>
                </a:solidFill>
                <a:latin typeface="HK Grotesk Bold"/>
              </a:rPr>
              <a:t>Age estimation serves as a pivotal aspect of this system, striving to predict the age range or exact age of the individuals captured within the detected facial regions. Upon fa</a:t>
            </a:r>
            <a:r>
              <a:rPr lang="en-US" sz="4800">
                <a:solidFill>
                  <a:srgbClr val="000000"/>
                </a:solidFill>
                <a:latin typeface="HK Grotesk Bold"/>
              </a:rPr>
              <a:t>ce detection, the identified facial features undergo preprocessing and feature extraction, facilitating the utilization of these features by the trained age prediction model.</a:t>
            </a:r>
          </a:p>
        </p:txBody>
      </p:sp>
      <p:sp>
        <p:nvSpPr>
          <p:cNvPr name="Freeform 3" id="3"/>
          <p:cNvSpPr/>
          <p:nvPr/>
        </p:nvSpPr>
        <p:spPr>
          <a:xfrm flipH="false" flipV="false" rot="-10094169">
            <a:off x="-2768217" y="5870308"/>
            <a:ext cx="6176663" cy="5906434"/>
          </a:xfrm>
          <a:custGeom>
            <a:avLst/>
            <a:gdLst/>
            <a:ahLst/>
            <a:cxnLst/>
            <a:rect r="r" b="b" t="t" l="l"/>
            <a:pathLst>
              <a:path h="5906434" w="6176663">
                <a:moveTo>
                  <a:pt x="0" y="0"/>
                </a:moveTo>
                <a:lnTo>
                  <a:pt x="6176663" y="0"/>
                </a:lnTo>
                <a:lnTo>
                  <a:pt x="6176663" y="5906433"/>
                </a:lnTo>
                <a:lnTo>
                  <a:pt x="0" y="5906433"/>
                </a:lnTo>
                <a:lnTo>
                  <a:pt x="0" y="0"/>
                </a:lnTo>
                <a:close/>
              </a:path>
            </a:pathLst>
          </a:custGeom>
          <a:blipFill>
            <a:blip r:embed="rId2"/>
            <a:stretch>
              <a:fillRect l="0" t="0" r="0" b="0"/>
            </a:stretch>
          </a:blipFill>
        </p:spPr>
      </p:sp>
      <p:sp>
        <p:nvSpPr>
          <p:cNvPr name="Freeform 4" id="4"/>
          <p:cNvSpPr/>
          <p:nvPr/>
        </p:nvSpPr>
        <p:spPr>
          <a:xfrm flipH="false" flipV="false" rot="9440951">
            <a:off x="-957979" y="335262"/>
            <a:ext cx="2207918" cy="2092002"/>
          </a:xfrm>
          <a:custGeom>
            <a:avLst/>
            <a:gdLst/>
            <a:ahLst/>
            <a:cxnLst/>
            <a:rect r="r" b="b" t="t" l="l"/>
            <a:pathLst>
              <a:path h="2092002" w="2207918">
                <a:moveTo>
                  <a:pt x="0" y="0"/>
                </a:moveTo>
                <a:lnTo>
                  <a:pt x="2207919" y="0"/>
                </a:lnTo>
                <a:lnTo>
                  <a:pt x="2207919" y="2092002"/>
                </a:lnTo>
                <a:lnTo>
                  <a:pt x="0" y="2092002"/>
                </a:lnTo>
                <a:lnTo>
                  <a:pt x="0" y="0"/>
                </a:lnTo>
                <a:close/>
              </a:path>
            </a:pathLst>
          </a:custGeom>
          <a:blipFill>
            <a:blip r:embed="rId3"/>
            <a:stretch>
              <a:fillRect l="0" t="0" r="0" b="0"/>
            </a:stretch>
          </a:blipFill>
        </p:spPr>
      </p:sp>
      <p:sp>
        <p:nvSpPr>
          <p:cNvPr name="TextBox 5" id="5"/>
          <p:cNvSpPr txBox="true"/>
          <p:nvPr/>
        </p:nvSpPr>
        <p:spPr>
          <a:xfrm rot="0">
            <a:off x="15785030" y="1028700"/>
            <a:ext cx="1483795" cy="1033904"/>
          </a:xfrm>
          <a:prstGeom prst="rect">
            <a:avLst/>
          </a:prstGeom>
        </p:spPr>
        <p:txBody>
          <a:bodyPr anchor="t" rtlCol="false" tIns="0" lIns="0" bIns="0" rIns="0">
            <a:spAutoFit/>
          </a:bodyPr>
          <a:lstStyle/>
          <a:p>
            <a:pPr algn="r" marL="0" indent="0" lvl="0">
              <a:lnSpc>
                <a:spcPts val="8115"/>
              </a:lnSpc>
              <a:spcBef>
                <a:spcPct val="0"/>
              </a:spcBef>
            </a:pPr>
            <a:r>
              <a:rPr lang="en-US" sz="6877">
                <a:solidFill>
                  <a:srgbClr val="731F7D">
                    <a:alpha val="60000"/>
                  </a:srgbClr>
                </a:solidFill>
                <a:latin typeface="HK Grotesk Bold"/>
              </a:rPr>
              <a:t>11</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4D1354"/>
        </a:solidFill>
      </p:bgPr>
    </p:bg>
    <p:spTree>
      <p:nvGrpSpPr>
        <p:cNvPr id="1" name=""/>
        <p:cNvGrpSpPr/>
        <p:nvPr/>
      </p:nvGrpSpPr>
      <p:grpSpPr>
        <a:xfrm>
          <a:off x="0" y="0"/>
          <a:ext cx="0" cy="0"/>
          <a:chOff x="0" y="0"/>
          <a:chExt cx="0" cy="0"/>
        </a:xfrm>
      </p:grpSpPr>
      <p:sp>
        <p:nvSpPr>
          <p:cNvPr name="Freeform 2" id="2"/>
          <p:cNvSpPr/>
          <p:nvPr/>
        </p:nvSpPr>
        <p:spPr>
          <a:xfrm flipH="false" flipV="false" rot="4494633">
            <a:off x="7828277" y="9031944"/>
            <a:ext cx="2604581" cy="2467841"/>
          </a:xfrm>
          <a:custGeom>
            <a:avLst/>
            <a:gdLst/>
            <a:ahLst/>
            <a:cxnLst/>
            <a:rect r="r" b="b" t="t" l="l"/>
            <a:pathLst>
              <a:path h="2467841" w="2604581">
                <a:moveTo>
                  <a:pt x="0" y="0"/>
                </a:moveTo>
                <a:lnTo>
                  <a:pt x="2604581" y="0"/>
                </a:lnTo>
                <a:lnTo>
                  <a:pt x="2604581" y="2467841"/>
                </a:lnTo>
                <a:lnTo>
                  <a:pt x="0" y="2467841"/>
                </a:lnTo>
                <a:lnTo>
                  <a:pt x="0" y="0"/>
                </a:lnTo>
                <a:close/>
              </a:path>
            </a:pathLst>
          </a:custGeom>
          <a:blipFill>
            <a:blip r:embed="rId2"/>
            <a:stretch>
              <a:fillRect l="0" t="0" r="0" b="0"/>
            </a:stretch>
          </a:blipFill>
        </p:spPr>
      </p:sp>
      <p:sp>
        <p:nvSpPr>
          <p:cNvPr name="Freeform 3" id="3"/>
          <p:cNvSpPr/>
          <p:nvPr/>
        </p:nvSpPr>
        <p:spPr>
          <a:xfrm flipH="false" flipV="false" rot="-9088749">
            <a:off x="1631143" y="-2578373"/>
            <a:ext cx="3903561" cy="3698625"/>
          </a:xfrm>
          <a:custGeom>
            <a:avLst/>
            <a:gdLst/>
            <a:ahLst/>
            <a:cxnLst/>
            <a:rect r="r" b="b" t="t" l="l"/>
            <a:pathLst>
              <a:path h="3698625" w="3903561">
                <a:moveTo>
                  <a:pt x="0" y="0"/>
                </a:moveTo>
                <a:lnTo>
                  <a:pt x="3903562" y="0"/>
                </a:lnTo>
                <a:lnTo>
                  <a:pt x="3903562" y="3698625"/>
                </a:lnTo>
                <a:lnTo>
                  <a:pt x="0" y="3698625"/>
                </a:lnTo>
                <a:lnTo>
                  <a:pt x="0" y="0"/>
                </a:lnTo>
                <a:close/>
              </a:path>
            </a:pathLst>
          </a:custGeom>
          <a:blipFill>
            <a:blip r:embed="rId2"/>
            <a:stretch>
              <a:fillRect l="0" t="0" r="0" b="0"/>
            </a:stretch>
          </a:blipFill>
        </p:spPr>
      </p:sp>
      <p:sp>
        <p:nvSpPr>
          <p:cNvPr name="Freeform 4" id="4"/>
          <p:cNvSpPr/>
          <p:nvPr/>
        </p:nvSpPr>
        <p:spPr>
          <a:xfrm flipH="false" flipV="false" rot="313119">
            <a:off x="-3109196" y="4175850"/>
            <a:ext cx="8275792" cy="7913726"/>
          </a:xfrm>
          <a:custGeom>
            <a:avLst/>
            <a:gdLst/>
            <a:ahLst/>
            <a:cxnLst/>
            <a:rect r="r" b="b" t="t" l="l"/>
            <a:pathLst>
              <a:path h="7913726" w="8275792">
                <a:moveTo>
                  <a:pt x="0" y="0"/>
                </a:moveTo>
                <a:lnTo>
                  <a:pt x="8275792" y="0"/>
                </a:lnTo>
                <a:lnTo>
                  <a:pt x="8275792" y="7913726"/>
                </a:lnTo>
                <a:lnTo>
                  <a:pt x="0" y="7913726"/>
                </a:lnTo>
                <a:lnTo>
                  <a:pt x="0" y="0"/>
                </a:lnTo>
                <a:close/>
              </a:path>
            </a:pathLst>
          </a:custGeom>
          <a:blipFill>
            <a:blip r:embed="rId3">
              <a:alphaModFix amt="57000"/>
            </a:blip>
            <a:stretch>
              <a:fillRect l="0" t="0" r="0" b="0"/>
            </a:stretch>
          </a:blipFill>
        </p:spPr>
      </p:sp>
      <p:sp>
        <p:nvSpPr>
          <p:cNvPr name="Freeform 5" id="5"/>
          <p:cNvSpPr/>
          <p:nvPr/>
        </p:nvSpPr>
        <p:spPr>
          <a:xfrm flipH="false" flipV="false" rot="965189">
            <a:off x="11239029" y="-3141539"/>
            <a:ext cx="7824542" cy="6963843"/>
          </a:xfrm>
          <a:custGeom>
            <a:avLst/>
            <a:gdLst/>
            <a:ahLst/>
            <a:cxnLst/>
            <a:rect r="r" b="b" t="t" l="l"/>
            <a:pathLst>
              <a:path h="6963843" w="7824542">
                <a:moveTo>
                  <a:pt x="0" y="0"/>
                </a:moveTo>
                <a:lnTo>
                  <a:pt x="7824542" y="0"/>
                </a:lnTo>
                <a:lnTo>
                  <a:pt x="7824542" y="6963842"/>
                </a:lnTo>
                <a:lnTo>
                  <a:pt x="0" y="6963842"/>
                </a:lnTo>
                <a:lnTo>
                  <a:pt x="0" y="0"/>
                </a:lnTo>
                <a:close/>
              </a:path>
            </a:pathLst>
          </a:custGeom>
          <a:blipFill>
            <a:blip r:embed="rId4">
              <a:alphaModFix amt="68000"/>
            </a:blip>
            <a:stretch>
              <a:fillRect l="0" t="0" r="0" b="0"/>
            </a:stretch>
          </a:blipFill>
        </p:spPr>
      </p:sp>
      <p:sp>
        <p:nvSpPr>
          <p:cNvPr name="Freeform 6" id="6"/>
          <p:cNvSpPr/>
          <p:nvPr/>
        </p:nvSpPr>
        <p:spPr>
          <a:xfrm flipH="false" flipV="false" rot="1207755">
            <a:off x="13218087" y="5225672"/>
            <a:ext cx="6135171" cy="7102948"/>
          </a:xfrm>
          <a:custGeom>
            <a:avLst/>
            <a:gdLst/>
            <a:ahLst/>
            <a:cxnLst/>
            <a:rect r="r" b="b" t="t" l="l"/>
            <a:pathLst>
              <a:path h="7102948" w="6135171">
                <a:moveTo>
                  <a:pt x="0" y="0"/>
                </a:moveTo>
                <a:lnTo>
                  <a:pt x="6135171" y="0"/>
                </a:lnTo>
                <a:lnTo>
                  <a:pt x="6135171" y="7102948"/>
                </a:lnTo>
                <a:lnTo>
                  <a:pt x="0" y="7102948"/>
                </a:lnTo>
                <a:lnTo>
                  <a:pt x="0" y="0"/>
                </a:lnTo>
                <a:close/>
              </a:path>
            </a:pathLst>
          </a:custGeom>
          <a:blipFill>
            <a:blip r:embed="rId5"/>
            <a:stretch>
              <a:fillRect l="0" t="0" r="0" b="0"/>
            </a:stretch>
          </a:blipFill>
        </p:spPr>
      </p:sp>
      <p:sp>
        <p:nvSpPr>
          <p:cNvPr name="TextBox 7" id="7"/>
          <p:cNvSpPr txBox="true"/>
          <p:nvPr/>
        </p:nvSpPr>
        <p:spPr>
          <a:xfrm rot="0">
            <a:off x="3689150" y="4093347"/>
            <a:ext cx="10909700" cy="831544"/>
          </a:xfrm>
          <a:prstGeom prst="rect">
            <a:avLst/>
          </a:prstGeom>
        </p:spPr>
        <p:txBody>
          <a:bodyPr anchor="t" rtlCol="false" tIns="0" lIns="0" bIns="0" rIns="0">
            <a:spAutoFit/>
          </a:bodyPr>
          <a:lstStyle/>
          <a:p>
            <a:pPr algn="ctr">
              <a:lnSpc>
                <a:spcPts val="5782"/>
              </a:lnSpc>
            </a:pPr>
            <a:r>
              <a:rPr lang="en-US" sz="4900">
                <a:solidFill>
                  <a:srgbClr val="FFFFFF"/>
                </a:solidFill>
                <a:latin typeface="Chunk Five"/>
              </a:rPr>
              <a:t>THANKYOU</a:t>
            </a:r>
          </a:p>
        </p:txBody>
      </p:sp>
      <p:sp>
        <p:nvSpPr>
          <p:cNvPr name="TextBox 8" id="8"/>
          <p:cNvSpPr txBox="true"/>
          <p:nvPr/>
        </p:nvSpPr>
        <p:spPr>
          <a:xfrm rot="0">
            <a:off x="4909641" y="5893675"/>
            <a:ext cx="8468718" cy="573535"/>
          </a:xfrm>
          <a:prstGeom prst="rect">
            <a:avLst/>
          </a:prstGeom>
        </p:spPr>
        <p:txBody>
          <a:bodyPr anchor="t" rtlCol="false" tIns="0" lIns="0" bIns="0" rIns="0">
            <a:spAutoFit/>
          </a:bodyPr>
          <a:lstStyle/>
          <a:p>
            <a:pPr algn="ctr">
              <a:lnSpc>
                <a:spcPts val="4680"/>
              </a:lnSpc>
            </a:pP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4D1354"/>
        </a:solidFill>
      </p:bgPr>
    </p:bg>
    <p:spTree>
      <p:nvGrpSpPr>
        <p:cNvPr id="1" name=""/>
        <p:cNvGrpSpPr/>
        <p:nvPr/>
      </p:nvGrpSpPr>
      <p:grpSpPr>
        <a:xfrm>
          <a:off x="0" y="0"/>
          <a:ext cx="0" cy="0"/>
          <a:chOff x="0" y="0"/>
          <a:chExt cx="0" cy="0"/>
        </a:xfrm>
      </p:grpSpPr>
      <p:sp>
        <p:nvSpPr>
          <p:cNvPr name="Freeform 2" id="2"/>
          <p:cNvSpPr/>
          <p:nvPr/>
        </p:nvSpPr>
        <p:spPr>
          <a:xfrm flipH="false" flipV="false" rot="1298824">
            <a:off x="12555249" y="4939834"/>
            <a:ext cx="6575294" cy="7268784"/>
          </a:xfrm>
          <a:custGeom>
            <a:avLst/>
            <a:gdLst/>
            <a:ahLst/>
            <a:cxnLst/>
            <a:rect r="r" b="b" t="t" l="l"/>
            <a:pathLst>
              <a:path h="7268784" w="6575294">
                <a:moveTo>
                  <a:pt x="0" y="0"/>
                </a:moveTo>
                <a:lnTo>
                  <a:pt x="6575295" y="0"/>
                </a:lnTo>
                <a:lnTo>
                  <a:pt x="6575295" y="7268784"/>
                </a:lnTo>
                <a:lnTo>
                  <a:pt x="0" y="7268784"/>
                </a:lnTo>
                <a:lnTo>
                  <a:pt x="0" y="0"/>
                </a:lnTo>
                <a:close/>
              </a:path>
            </a:pathLst>
          </a:custGeom>
          <a:blipFill>
            <a:blip r:embed="rId2"/>
            <a:stretch>
              <a:fillRect l="0" t="0" r="-381" b="-1174"/>
            </a:stretch>
          </a:blipFill>
        </p:spPr>
      </p:sp>
      <p:sp>
        <p:nvSpPr>
          <p:cNvPr name="Freeform 3" id="3"/>
          <p:cNvSpPr/>
          <p:nvPr/>
        </p:nvSpPr>
        <p:spPr>
          <a:xfrm flipH="false" flipV="false" rot="-2715964">
            <a:off x="8597713" y="7771526"/>
            <a:ext cx="1844500" cy="1747664"/>
          </a:xfrm>
          <a:custGeom>
            <a:avLst/>
            <a:gdLst/>
            <a:ahLst/>
            <a:cxnLst/>
            <a:rect r="r" b="b" t="t" l="l"/>
            <a:pathLst>
              <a:path h="1747664" w="1844500">
                <a:moveTo>
                  <a:pt x="0" y="0"/>
                </a:moveTo>
                <a:lnTo>
                  <a:pt x="1844500" y="0"/>
                </a:lnTo>
                <a:lnTo>
                  <a:pt x="1844500" y="1747664"/>
                </a:lnTo>
                <a:lnTo>
                  <a:pt x="0" y="1747664"/>
                </a:lnTo>
                <a:lnTo>
                  <a:pt x="0" y="0"/>
                </a:lnTo>
                <a:close/>
              </a:path>
            </a:pathLst>
          </a:custGeom>
          <a:blipFill>
            <a:blip r:embed="rId3"/>
            <a:stretch>
              <a:fillRect l="0" t="0" r="0" b="0"/>
            </a:stretch>
          </a:blipFill>
        </p:spPr>
      </p:sp>
      <p:sp>
        <p:nvSpPr>
          <p:cNvPr name="Freeform 4" id="4"/>
          <p:cNvSpPr/>
          <p:nvPr/>
        </p:nvSpPr>
        <p:spPr>
          <a:xfrm flipH="false" flipV="false" rot="-3378125">
            <a:off x="12070219" y="-1362141"/>
            <a:ext cx="4943405" cy="5723190"/>
          </a:xfrm>
          <a:custGeom>
            <a:avLst/>
            <a:gdLst/>
            <a:ahLst/>
            <a:cxnLst/>
            <a:rect r="r" b="b" t="t" l="l"/>
            <a:pathLst>
              <a:path h="5723190" w="4943405">
                <a:moveTo>
                  <a:pt x="0" y="0"/>
                </a:moveTo>
                <a:lnTo>
                  <a:pt x="4943405" y="0"/>
                </a:lnTo>
                <a:lnTo>
                  <a:pt x="4943405" y="5723190"/>
                </a:lnTo>
                <a:lnTo>
                  <a:pt x="0" y="5723190"/>
                </a:lnTo>
                <a:lnTo>
                  <a:pt x="0" y="0"/>
                </a:lnTo>
                <a:close/>
              </a:path>
            </a:pathLst>
          </a:custGeom>
          <a:blipFill>
            <a:blip r:embed="rId4"/>
            <a:stretch>
              <a:fillRect l="0" t="0" r="0" b="0"/>
            </a:stretch>
          </a:blipFill>
        </p:spPr>
      </p:sp>
      <p:sp>
        <p:nvSpPr>
          <p:cNvPr name="TextBox 5" id="5"/>
          <p:cNvSpPr txBox="true"/>
          <p:nvPr/>
        </p:nvSpPr>
        <p:spPr>
          <a:xfrm rot="0">
            <a:off x="831193" y="2781787"/>
            <a:ext cx="17377540" cy="3143430"/>
          </a:xfrm>
          <a:prstGeom prst="rect">
            <a:avLst/>
          </a:prstGeom>
        </p:spPr>
        <p:txBody>
          <a:bodyPr anchor="t" rtlCol="false" tIns="0" lIns="0" bIns="0" rIns="0">
            <a:spAutoFit/>
          </a:bodyPr>
          <a:lstStyle/>
          <a:p>
            <a:pPr algn="ctr">
              <a:lnSpc>
                <a:spcPts val="12676"/>
              </a:lnSpc>
            </a:pPr>
            <a:r>
              <a:rPr lang="en-US" sz="8565">
                <a:solidFill>
                  <a:srgbClr val="FFFFFF"/>
                </a:solidFill>
                <a:latin typeface="Calistoga"/>
              </a:rPr>
              <a:t>Face detection</a:t>
            </a:r>
          </a:p>
          <a:p>
            <a:pPr algn="ctr">
              <a:lnSpc>
                <a:spcPts val="12676"/>
              </a:lnSpc>
            </a:pPr>
            <a:r>
              <a:rPr lang="en-US" sz="8565">
                <a:solidFill>
                  <a:srgbClr val="FFFFFF"/>
                </a:solidFill>
                <a:latin typeface="Calistoga"/>
              </a:rPr>
              <a:t>Gender and Age Prediction </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199663">
            <a:off x="4111359" y="-3364814"/>
            <a:ext cx="9366851" cy="8957051"/>
          </a:xfrm>
          <a:custGeom>
            <a:avLst/>
            <a:gdLst/>
            <a:ahLst/>
            <a:cxnLst/>
            <a:rect r="r" b="b" t="t" l="l"/>
            <a:pathLst>
              <a:path h="8957051" w="9366851">
                <a:moveTo>
                  <a:pt x="0" y="0"/>
                </a:moveTo>
                <a:lnTo>
                  <a:pt x="9366851" y="0"/>
                </a:lnTo>
                <a:lnTo>
                  <a:pt x="9366851" y="8957051"/>
                </a:lnTo>
                <a:lnTo>
                  <a:pt x="0" y="8957051"/>
                </a:lnTo>
                <a:lnTo>
                  <a:pt x="0" y="0"/>
                </a:lnTo>
                <a:close/>
              </a:path>
            </a:pathLst>
          </a:custGeom>
          <a:blipFill>
            <a:blip r:embed="rId2"/>
            <a:stretch>
              <a:fillRect l="0" t="0" r="0" b="0"/>
            </a:stretch>
          </a:blipFill>
        </p:spPr>
      </p:sp>
      <p:sp>
        <p:nvSpPr>
          <p:cNvPr name="Freeform 3" id="3"/>
          <p:cNvSpPr/>
          <p:nvPr/>
        </p:nvSpPr>
        <p:spPr>
          <a:xfrm flipH="false" flipV="false" rot="-2715964">
            <a:off x="14635296" y="2779072"/>
            <a:ext cx="2207918" cy="2092002"/>
          </a:xfrm>
          <a:custGeom>
            <a:avLst/>
            <a:gdLst/>
            <a:ahLst/>
            <a:cxnLst/>
            <a:rect r="r" b="b" t="t" l="l"/>
            <a:pathLst>
              <a:path h="2092002" w="2207918">
                <a:moveTo>
                  <a:pt x="0" y="0"/>
                </a:moveTo>
                <a:lnTo>
                  <a:pt x="2207918" y="0"/>
                </a:lnTo>
                <a:lnTo>
                  <a:pt x="2207918" y="2092003"/>
                </a:lnTo>
                <a:lnTo>
                  <a:pt x="0" y="2092003"/>
                </a:lnTo>
                <a:lnTo>
                  <a:pt x="0" y="0"/>
                </a:lnTo>
                <a:close/>
              </a:path>
            </a:pathLst>
          </a:custGeom>
          <a:blipFill>
            <a:blip r:embed="rId3"/>
            <a:stretch>
              <a:fillRect l="0" t="0" r="0" b="0"/>
            </a:stretch>
          </a:blipFill>
        </p:spPr>
      </p:sp>
      <p:sp>
        <p:nvSpPr>
          <p:cNvPr name="Freeform 4" id="4"/>
          <p:cNvSpPr/>
          <p:nvPr/>
        </p:nvSpPr>
        <p:spPr>
          <a:xfrm flipH="false" flipV="false" rot="-394911">
            <a:off x="16125490" y="7311630"/>
            <a:ext cx="5163362" cy="4892285"/>
          </a:xfrm>
          <a:custGeom>
            <a:avLst/>
            <a:gdLst/>
            <a:ahLst/>
            <a:cxnLst/>
            <a:rect r="r" b="b" t="t" l="l"/>
            <a:pathLst>
              <a:path h="4892285" w="5163362">
                <a:moveTo>
                  <a:pt x="0" y="0"/>
                </a:moveTo>
                <a:lnTo>
                  <a:pt x="5163361" y="0"/>
                </a:lnTo>
                <a:lnTo>
                  <a:pt x="5163361" y="4892285"/>
                </a:lnTo>
                <a:lnTo>
                  <a:pt x="0" y="4892285"/>
                </a:lnTo>
                <a:lnTo>
                  <a:pt x="0" y="0"/>
                </a:lnTo>
                <a:close/>
              </a:path>
            </a:pathLst>
          </a:custGeom>
          <a:blipFill>
            <a:blip r:embed="rId3"/>
            <a:stretch>
              <a:fillRect l="0" t="0" r="0" b="0"/>
            </a:stretch>
          </a:blipFill>
        </p:spPr>
      </p:sp>
      <p:sp>
        <p:nvSpPr>
          <p:cNvPr name="TextBox 5" id="5"/>
          <p:cNvSpPr txBox="true"/>
          <p:nvPr/>
        </p:nvSpPr>
        <p:spPr>
          <a:xfrm rot="0">
            <a:off x="3196065" y="5067300"/>
            <a:ext cx="10237362" cy="3277734"/>
          </a:xfrm>
          <a:prstGeom prst="rect">
            <a:avLst/>
          </a:prstGeom>
        </p:spPr>
        <p:txBody>
          <a:bodyPr anchor="t" rtlCol="false" tIns="0" lIns="0" bIns="0" rIns="0">
            <a:spAutoFit/>
          </a:bodyPr>
          <a:lstStyle/>
          <a:p>
            <a:pPr algn="ctr">
              <a:lnSpc>
                <a:spcPts val="5073"/>
              </a:lnSpc>
            </a:pPr>
            <a:r>
              <a:rPr lang="en-US" sz="4299">
                <a:solidFill>
                  <a:srgbClr val="000000"/>
                </a:solidFill>
                <a:latin typeface="Chunk Five"/>
              </a:rPr>
              <a:t>TEAM-3</a:t>
            </a:r>
          </a:p>
          <a:p>
            <a:pPr algn="ctr">
              <a:lnSpc>
                <a:spcPts val="5073"/>
              </a:lnSpc>
            </a:pPr>
            <a:r>
              <a:rPr lang="en-US" sz="4299">
                <a:solidFill>
                  <a:srgbClr val="000000"/>
                </a:solidFill>
                <a:latin typeface="Chunk Five"/>
              </a:rPr>
              <a:t>Akshaya Priya P J</a:t>
            </a:r>
          </a:p>
          <a:p>
            <a:pPr algn="ctr">
              <a:lnSpc>
                <a:spcPts val="5073"/>
              </a:lnSpc>
            </a:pPr>
            <a:r>
              <a:rPr lang="en-US" sz="4299">
                <a:solidFill>
                  <a:srgbClr val="000000"/>
                </a:solidFill>
                <a:latin typeface="Chunk Five"/>
              </a:rPr>
              <a:t>Kavitha G</a:t>
            </a:r>
          </a:p>
          <a:p>
            <a:pPr algn="ctr">
              <a:lnSpc>
                <a:spcPts val="5073"/>
              </a:lnSpc>
            </a:pPr>
            <a:r>
              <a:rPr lang="en-US" sz="4299">
                <a:solidFill>
                  <a:srgbClr val="000000"/>
                </a:solidFill>
                <a:latin typeface="Chunk Five"/>
              </a:rPr>
              <a:t>Sangeetha K</a:t>
            </a:r>
          </a:p>
          <a:p>
            <a:pPr algn="ctr">
              <a:lnSpc>
                <a:spcPts val="5073"/>
              </a:lnSpc>
            </a:pPr>
            <a:r>
              <a:rPr lang="en-US" sz="4299">
                <a:solidFill>
                  <a:srgbClr val="000000"/>
                </a:solidFill>
                <a:latin typeface="Chunk Five"/>
              </a:rPr>
              <a:t>Swathy B</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4D1354"/>
        </a:solidFill>
      </p:bgPr>
    </p:bg>
    <p:spTree>
      <p:nvGrpSpPr>
        <p:cNvPr id="1" name=""/>
        <p:cNvGrpSpPr/>
        <p:nvPr/>
      </p:nvGrpSpPr>
      <p:grpSpPr>
        <a:xfrm>
          <a:off x="0" y="0"/>
          <a:ext cx="0" cy="0"/>
          <a:chOff x="0" y="0"/>
          <a:chExt cx="0" cy="0"/>
        </a:xfrm>
      </p:grpSpPr>
      <p:sp>
        <p:nvSpPr>
          <p:cNvPr name="Freeform 2" id="2"/>
          <p:cNvSpPr/>
          <p:nvPr/>
        </p:nvSpPr>
        <p:spPr>
          <a:xfrm flipH="false" flipV="false" rot="4494633">
            <a:off x="737717" y="7024205"/>
            <a:ext cx="2605188" cy="2468415"/>
          </a:xfrm>
          <a:custGeom>
            <a:avLst/>
            <a:gdLst/>
            <a:ahLst/>
            <a:cxnLst/>
            <a:rect r="r" b="b" t="t" l="l"/>
            <a:pathLst>
              <a:path h="2468415" w="2605188">
                <a:moveTo>
                  <a:pt x="0" y="0"/>
                </a:moveTo>
                <a:lnTo>
                  <a:pt x="2605187" y="0"/>
                </a:lnTo>
                <a:lnTo>
                  <a:pt x="2605187" y="2468415"/>
                </a:lnTo>
                <a:lnTo>
                  <a:pt x="0" y="2468415"/>
                </a:lnTo>
                <a:lnTo>
                  <a:pt x="0" y="0"/>
                </a:lnTo>
                <a:close/>
              </a:path>
            </a:pathLst>
          </a:custGeom>
          <a:blipFill>
            <a:blip r:embed="rId2"/>
            <a:stretch>
              <a:fillRect l="0" t="0" r="0" b="0"/>
            </a:stretch>
          </a:blipFill>
        </p:spPr>
      </p:sp>
      <p:sp>
        <p:nvSpPr>
          <p:cNvPr name="Freeform 3" id="3"/>
          <p:cNvSpPr/>
          <p:nvPr/>
        </p:nvSpPr>
        <p:spPr>
          <a:xfrm flipH="false" flipV="false" rot="0">
            <a:off x="-1213644" y="-550315"/>
            <a:ext cx="5225712" cy="4650884"/>
          </a:xfrm>
          <a:custGeom>
            <a:avLst/>
            <a:gdLst/>
            <a:ahLst/>
            <a:cxnLst/>
            <a:rect r="r" b="b" t="t" l="l"/>
            <a:pathLst>
              <a:path h="4650884" w="5225712">
                <a:moveTo>
                  <a:pt x="0" y="0"/>
                </a:moveTo>
                <a:lnTo>
                  <a:pt x="5225712" y="0"/>
                </a:lnTo>
                <a:lnTo>
                  <a:pt x="5225712" y="4650884"/>
                </a:lnTo>
                <a:lnTo>
                  <a:pt x="0" y="4650884"/>
                </a:lnTo>
                <a:lnTo>
                  <a:pt x="0" y="0"/>
                </a:lnTo>
                <a:close/>
              </a:path>
            </a:pathLst>
          </a:custGeom>
          <a:blipFill>
            <a:blip r:embed="rId3"/>
            <a:stretch>
              <a:fillRect l="0" t="0" r="0" b="0"/>
            </a:stretch>
          </a:blipFill>
        </p:spPr>
      </p:sp>
      <p:sp>
        <p:nvSpPr>
          <p:cNvPr name="Freeform 4" id="4"/>
          <p:cNvSpPr/>
          <p:nvPr/>
        </p:nvSpPr>
        <p:spPr>
          <a:xfrm flipH="false" flipV="false" rot="313119">
            <a:off x="3291026" y="3087831"/>
            <a:ext cx="5693252" cy="5444172"/>
          </a:xfrm>
          <a:custGeom>
            <a:avLst/>
            <a:gdLst/>
            <a:ahLst/>
            <a:cxnLst/>
            <a:rect r="r" b="b" t="t" l="l"/>
            <a:pathLst>
              <a:path h="5444172" w="5693252">
                <a:moveTo>
                  <a:pt x="0" y="0"/>
                </a:moveTo>
                <a:lnTo>
                  <a:pt x="5693252" y="0"/>
                </a:lnTo>
                <a:lnTo>
                  <a:pt x="5693252" y="5444173"/>
                </a:lnTo>
                <a:lnTo>
                  <a:pt x="0" y="5444173"/>
                </a:lnTo>
                <a:lnTo>
                  <a:pt x="0" y="0"/>
                </a:lnTo>
                <a:close/>
              </a:path>
            </a:pathLst>
          </a:custGeom>
          <a:blipFill>
            <a:blip r:embed="rId4"/>
            <a:stretch>
              <a:fillRect l="0" t="0" r="0" b="0"/>
            </a:stretch>
          </a:blipFill>
        </p:spPr>
      </p:sp>
      <p:sp>
        <p:nvSpPr>
          <p:cNvPr name="TextBox 5" id="5"/>
          <p:cNvSpPr txBox="true"/>
          <p:nvPr/>
        </p:nvSpPr>
        <p:spPr>
          <a:xfrm rot="0">
            <a:off x="15785030" y="1028700"/>
            <a:ext cx="1483795" cy="1033904"/>
          </a:xfrm>
          <a:prstGeom prst="rect">
            <a:avLst/>
          </a:prstGeom>
        </p:spPr>
        <p:txBody>
          <a:bodyPr anchor="t" rtlCol="false" tIns="0" lIns="0" bIns="0" rIns="0">
            <a:spAutoFit/>
          </a:bodyPr>
          <a:lstStyle/>
          <a:p>
            <a:pPr algn="r" marL="0" indent="0" lvl="0">
              <a:lnSpc>
                <a:spcPts val="8115"/>
              </a:lnSpc>
              <a:spcBef>
                <a:spcPct val="0"/>
              </a:spcBef>
            </a:pPr>
            <a:r>
              <a:rPr lang="en-US" sz="6877">
                <a:solidFill>
                  <a:srgbClr val="FFFFFF">
                    <a:alpha val="60000"/>
                  </a:srgbClr>
                </a:solidFill>
                <a:latin typeface="HK Grotesk Bold"/>
              </a:rPr>
              <a:t>02</a:t>
            </a:r>
          </a:p>
        </p:txBody>
      </p:sp>
      <p:sp>
        <p:nvSpPr>
          <p:cNvPr name="TextBox 6" id="6"/>
          <p:cNvSpPr txBox="true"/>
          <p:nvPr/>
        </p:nvSpPr>
        <p:spPr>
          <a:xfrm rot="0">
            <a:off x="3959660" y="4620433"/>
            <a:ext cx="10368680" cy="1046134"/>
          </a:xfrm>
          <a:prstGeom prst="rect">
            <a:avLst/>
          </a:prstGeom>
        </p:spPr>
        <p:txBody>
          <a:bodyPr anchor="t" rtlCol="false" tIns="0" lIns="0" bIns="0" rIns="0">
            <a:spAutoFit/>
          </a:bodyPr>
          <a:lstStyle/>
          <a:p>
            <a:pPr algn="ctr">
              <a:lnSpc>
                <a:spcPts val="8115"/>
              </a:lnSpc>
              <a:spcBef>
                <a:spcPct val="0"/>
              </a:spcBef>
            </a:pPr>
            <a:r>
              <a:rPr lang="en-US" sz="6877">
                <a:solidFill>
                  <a:srgbClr val="FFFFFF"/>
                </a:solidFill>
                <a:latin typeface="HK Grotesk Bold"/>
              </a:rPr>
              <a:t>DATABASE DESCRIPTION </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0094169">
            <a:off x="-2768217" y="5870308"/>
            <a:ext cx="6176663" cy="5906434"/>
          </a:xfrm>
          <a:custGeom>
            <a:avLst/>
            <a:gdLst/>
            <a:ahLst/>
            <a:cxnLst/>
            <a:rect r="r" b="b" t="t" l="l"/>
            <a:pathLst>
              <a:path h="5906434" w="6176663">
                <a:moveTo>
                  <a:pt x="0" y="0"/>
                </a:moveTo>
                <a:lnTo>
                  <a:pt x="6176663" y="0"/>
                </a:lnTo>
                <a:lnTo>
                  <a:pt x="6176663" y="5906433"/>
                </a:lnTo>
                <a:lnTo>
                  <a:pt x="0" y="5906433"/>
                </a:lnTo>
                <a:lnTo>
                  <a:pt x="0" y="0"/>
                </a:lnTo>
                <a:close/>
              </a:path>
            </a:pathLst>
          </a:custGeom>
          <a:blipFill>
            <a:blip r:embed="rId2"/>
            <a:stretch>
              <a:fillRect l="0" t="0" r="0" b="0"/>
            </a:stretch>
          </a:blipFill>
        </p:spPr>
      </p:sp>
      <p:sp>
        <p:nvSpPr>
          <p:cNvPr name="TextBox 3" id="3"/>
          <p:cNvSpPr txBox="true"/>
          <p:nvPr/>
        </p:nvSpPr>
        <p:spPr>
          <a:xfrm rot="0">
            <a:off x="2327276" y="1900679"/>
            <a:ext cx="14932024" cy="5698984"/>
          </a:xfrm>
          <a:prstGeom prst="rect">
            <a:avLst/>
          </a:prstGeom>
        </p:spPr>
        <p:txBody>
          <a:bodyPr anchor="t" rtlCol="false" tIns="0" lIns="0" bIns="0" rIns="0">
            <a:spAutoFit/>
          </a:bodyPr>
          <a:lstStyle/>
          <a:p>
            <a:pPr>
              <a:lnSpc>
                <a:spcPts val="5599"/>
              </a:lnSpc>
              <a:spcBef>
                <a:spcPct val="0"/>
              </a:spcBef>
            </a:pPr>
            <a:r>
              <a:rPr lang="en-US" sz="3999" spc="-39">
                <a:solidFill>
                  <a:srgbClr val="000000"/>
                </a:solidFill>
                <a:latin typeface="Chunk Five"/>
              </a:rPr>
              <a:t>Current trends on virtual presence wFaces from the Adience benchmark for age and gender classification. These images represent some of the challenges of age and gender estimation from real-world, unconstrained images. Most notably, extreme blur (low-resolution), occlusions, out-of-plane pose variations, expressions and more..ill provide the groundwork for truly immersive communication designed to transcend time and space.</a:t>
            </a:r>
          </a:p>
        </p:txBody>
      </p:sp>
      <p:sp>
        <p:nvSpPr>
          <p:cNvPr name="Freeform 4" id="4"/>
          <p:cNvSpPr/>
          <p:nvPr/>
        </p:nvSpPr>
        <p:spPr>
          <a:xfrm flipH="false" flipV="false" rot="9440951">
            <a:off x="-957979" y="335262"/>
            <a:ext cx="2207918" cy="2092002"/>
          </a:xfrm>
          <a:custGeom>
            <a:avLst/>
            <a:gdLst/>
            <a:ahLst/>
            <a:cxnLst/>
            <a:rect r="r" b="b" t="t" l="l"/>
            <a:pathLst>
              <a:path h="2092002" w="2207918">
                <a:moveTo>
                  <a:pt x="0" y="0"/>
                </a:moveTo>
                <a:lnTo>
                  <a:pt x="2207919" y="0"/>
                </a:lnTo>
                <a:lnTo>
                  <a:pt x="2207919" y="2092002"/>
                </a:lnTo>
                <a:lnTo>
                  <a:pt x="0" y="2092002"/>
                </a:lnTo>
                <a:lnTo>
                  <a:pt x="0" y="0"/>
                </a:lnTo>
                <a:close/>
              </a:path>
            </a:pathLst>
          </a:custGeom>
          <a:blipFill>
            <a:blip r:embed="rId3"/>
            <a:stretch>
              <a:fillRect l="0" t="0" r="0" b="0"/>
            </a:stretch>
          </a:blipFill>
        </p:spPr>
      </p:sp>
      <p:sp>
        <p:nvSpPr>
          <p:cNvPr name="TextBox 5" id="5"/>
          <p:cNvSpPr txBox="true"/>
          <p:nvPr/>
        </p:nvSpPr>
        <p:spPr>
          <a:xfrm rot="0">
            <a:off x="15785030" y="1028700"/>
            <a:ext cx="1483795" cy="1033904"/>
          </a:xfrm>
          <a:prstGeom prst="rect">
            <a:avLst/>
          </a:prstGeom>
        </p:spPr>
        <p:txBody>
          <a:bodyPr anchor="t" rtlCol="false" tIns="0" lIns="0" bIns="0" rIns="0">
            <a:spAutoFit/>
          </a:bodyPr>
          <a:lstStyle/>
          <a:p>
            <a:pPr algn="r" marL="0" indent="0" lvl="0">
              <a:lnSpc>
                <a:spcPts val="8115"/>
              </a:lnSpc>
              <a:spcBef>
                <a:spcPct val="0"/>
              </a:spcBef>
            </a:pPr>
            <a:r>
              <a:rPr lang="en-US" sz="6877">
                <a:solidFill>
                  <a:srgbClr val="731F7D">
                    <a:alpha val="60000"/>
                  </a:srgbClr>
                </a:solidFill>
                <a:latin typeface="HK Grotesk Bold"/>
              </a:rPr>
              <a:t>03</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4D1354"/>
        </a:solidFill>
      </p:bgPr>
    </p:bg>
    <p:spTree>
      <p:nvGrpSpPr>
        <p:cNvPr id="1" name=""/>
        <p:cNvGrpSpPr/>
        <p:nvPr/>
      </p:nvGrpSpPr>
      <p:grpSpPr>
        <a:xfrm>
          <a:off x="0" y="0"/>
          <a:ext cx="0" cy="0"/>
          <a:chOff x="0" y="0"/>
          <a:chExt cx="0" cy="0"/>
        </a:xfrm>
      </p:grpSpPr>
      <p:sp>
        <p:nvSpPr>
          <p:cNvPr name="Freeform 2" id="2"/>
          <p:cNvSpPr/>
          <p:nvPr/>
        </p:nvSpPr>
        <p:spPr>
          <a:xfrm flipH="false" flipV="false" rot="4494633">
            <a:off x="737717" y="7024205"/>
            <a:ext cx="2605188" cy="2468415"/>
          </a:xfrm>
          <a:custGeom>
            <a:avLst/>
            <a:gdLst/>
            <a:ahLst/>
            <a:cxnLst/>
            <a:rect r="r" b="b" t="t" l="l"/>
            <a:pathLst>
              <a:path h="2468415" w="2605188">
                <a:moveTo>
                  <a:pt x="0" y="0"/>
                </a:moveTo>
                <a:lnTo>
                  <a:pt x="2605187" y="0"/>
                </a:lnTo>
                <a:lnTo>
                  <a:pt x="2605187" y="2468415"/>
                </a:lnTo>
                <a:lnTo>
                  <a:pt x="0" y="2468415"/>
                </a:lnTo>
                <a:lnTo>
                  <a:pt x="0" y="0"/>
                </a:lnTo>
                <a:close/>
              </a:path>
            </a:pathLst>
          </a:custGeom>
          <a:blipFill>
            <a:blip r:embed="rId2"/>
            <a:stretch>
              <a:fillRect l="0" t="0" r="0" b="0"/>
            </a:stretch>
          </a:blipFill>
        </p:spPr>
      </p:sp>
      <p:sp>
        <p:nvSpPr>
          <p:cNvPr name="Freeform 3" id="3"/>
          <p:cNvSpPr/>
          <p:nvPr/>
        </p:nvSpPr>
        <p:spPr>
          <a:xfrm flipH="false" flipV="false" rot="0">
            <a:off x="-1213644" y="-550315"/>
            <a:ext cx="5225712" cy="4650884"/>
          </a:xfrm>
          <a:custGeom>
            <a:avLst/>
            <a:gdLst/>
            <a:ahLst/>
            <a:cxnLst/>
            <a:rect r="r" b="b" t="t" l="l"/>
            <a:pathLst>
              <a:path h="4650884" w="5225712">
                <a:moveTo>
                  <a:pt x="0" y="0"/>
                </a:moveTo>
                <a:lnTo>
                  <a:pt x="5225712" y="0"/>
                </a:lnTo>
                <a:lnTo>
                  <a:pt x="5225712" y="4650884"/>
                </a:lnTo>
                <a:lnTo>
                  <a:pt x="0" y="4650884"/>
                </a:lnTo>
                <a:lnTo>
                  <a:pt x="0" y="0"/>
                </a:lnTo>
                <a:close/>
              </a:path>
            </a:pathLst>
          </a:custGeom>
          <a:blipFill>
            <a:blip r:embed="rId3"/>
            <a:stretch>
              <a:fillRect l="0" t="0" r="0" b="0"/>
            </a:stretch>
          </a:blipFill>
        </p:spPr>
      </p:sp>
      <p:sp>
        <p:nvSpPr>
          <p:cNvPr name="Freeform 4" id="4"/>
          <p:cNvSpPr/>
          <p:nvPr/>
        </p:nvSpPr>
        <p:spPr>
          <a:xfrm flipH="false" flipV="false" rot="313119">
            <a:off x="3291026" y="3087831"/>
            <a:ext cx="5693252" cy="5444172"/>
          </a:xfrm>
          <a:custGeom>
            <a:avLst/>
            <a:gdLst/>
            <a:ahLst/>
            <a:cxnLst/>
            <a:rect r="r" b="b" t="t" l="l"/>
            <a:pathLst>
              <a:path h="5444172" w="5693252">
                <a:moveTo>
                  <a:pt x="0" y="0"/>
                </a:moveTo>
                <a:lnTo>
                  <a:pt x="5693252" y="0"/>
                </a:lnTo>
                <a:lnTo>
                  <a:pt x="5693252" y="5444173"/>
                </a:lnTo>
                <a:lnTo>
                  <a:pt x="0" y="5444173"/>
                </a:lnTo>
                <a:lnTo>
                  <a:pt x="0" y="0"/>
                </a:lnTo>
                <a:close/>
              </a:path>
            </a:pathLst>
          </a:custGeom>
          <a:blipFill>
            <a:blip r:embed="rId4"/>
            <a:stretch>
              <a:fillRect l="0" t="0" r="0" b="0"/>
            </a:stretch>
          </a:blipFill>
        </p:spPr>
      </p:sp>
      <p:sp>
        <p:nvSpPr>
          <p:cNvPr name="TextBox 5" id="5"/>
          <p:cNvSpPr txBox="true"/>
          <p:nvPr/>
        </p:nvSpPr>
        <p:spPr>
          <a:xfrm rot="0">
            <a:off x="15785030" y="1028700"/>
            <a:ext cx="1483795" cy="1033904"/>
          </a:xfrm>
          <a:prstGeom prst="rect">
            <a:avLst/>
          </a:prstGeom>
        </p:spPr>
        <p:txBody>
          <a:bodyPr anchor="t" rtlCol="false" tIns="0" lIns="0" bIns="0" rIns="0">
            <a:spAutoFit/>
          </a:bodyPr>
          <a:lstStyle/>
          <a:p>
            <a:pPr algn="r" marL="0" indent="0" lvl="0">
              <a:lnSpc>
                <a:spcPts val="8115"/>
              </a:lnSpc>
              <a:spcBef>
                <a:spcPct val="0"/>
              </a:spcBef>
            </a:pPr>
            <a:r>
              <a:rPr lang="en-US" sz="6877">
                <a:solidFill>
                  <a:srgbClr val="FFFFFF">
                    <a:alpha val="60000"/>
                  </a:srgbClr>
                </a:solidFill>
                <a:latin typeface="HK Grotesk Bold"/>
              </a:rPr>
              <a:t>04</a:t>
            </a:r>
          </a:p>
        </p:txBody>
      </p:sp>
      <p:sp>
        <p:nvSpPr>
          <p:cNvPr name="TextBox 6" id="6"/>
          <p:cNvSpPr txBox="true"/>
          <p:nvPr/>
        </p:nvSpPr>
        <p:spPr>
          <a:xfrm rot="0">
            <a:off x="4757510" y="4620433"/>
            <a:ext cx="8772980" cy="1046134"/>
          </a:xfrm>
          <a:prstGeom prst="rect">
            <a:avLst/>
          </a:prstGeom>
        </p:spPr>
        <p:txBody>
          <a:bodyPr anchor="t" rtlCol="false" tIns="0" lIns="0" bIns="0" rIns="0">
            <a:spAutoFit/>
          </a:bodyPr>
          <a:lstStyle/>
          <a:p>
            <a:pPr algn="ctr">
              <a:lnSpc>
                <a:spcPts val="8115"/>
              </a:lnSpc>
              <a:spcBef>
                <a:spcPct val="0"/>
              </a:spcBef>
            </a:pPr>
            <a:r>
              <a:rPr lang="en-US" sz="6877">
                <a:solidFill>
                  <a:srgbClr val="FFFFFF"/>
                </a:solidFill>
                <a:latin typeface="HK Grotesk Bold"/>
              </a:rPr>
              <a:t>Algorithm  Description</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0094169">
            <a:off x="-2768217" y="5870308"/>
            <a:ext cx="6176663" cy="5906434"/>
          </a:xfrm>
          <a:custGeom>
            <a:avLst/>
            <a:gdLst/>
            <a:ahLst/>
            <a:cxnLst/>
            <a:rect r="r" b="b" t="t" l="l"/>
            <a:pathLst>
              <a:path h="5906434" w="6176663">
                <a:moveTo>
                  <a:pt x="0" y="0"/>
                </a:moveTo>
                <a:lnTo>
                  <a:pt x="6176663" y="0"/>
                </a:lnTo>
                <a:lnTo>
                  <a:pt x="6176663" y="5906433"/>
                </a:lnTo>
                <a:lnTo>
                  <a:pt x="0" y="5906433"/>
                </a:lnTo>
                <a:lnTo>
                  <a:pt x="0" y="0"/>
                </a:lnTo>
                <a:close/>
              </a:path>
            </a:pathLst>
          </a:custGeom>
          <a:blipFill>
            <a:blip r:embed="rId2"/>
            <a:stretch>
              <a:fillRect l="0" t="0" r="0" b="0"/>
            </a:stretch>
          </a:blipFill>
        </p:spPr>
      </p:sp>
      <p:sp>
        <p:nvSpPr>
          <p:cNvPr name="TextBox 3" id="3"/>
          <p:cNvSpPr txBox="true"/>
          <p:nvPr/>
        </p:nvSpPr>
        <p:spPr>
          <a:xfrm rot="0">
            <a:off x="3041890" y="2639555"/>
            <a:ext cx="14217410" cy="5145300"/>
          </a:xfrm>
          <a:prstGeom prst="rect">
            <a:avLst/>
          </a:prstGeom>
        </p:spPr>
        <p:txBody>
          <a:bodyPr anchor="t" rtlCol="false" tIns="0" lIns="0" bIns="0" rIns="0">
            <a:spAutoFit/>
          </a:bodyPr>
          <a:lstStyle/>
          <a:p>
            <a:pPr algn="ctr">
              <a:lnSpc>
                <a:spcPts val="6719"/>
              </a:lnSpc>
            </a:pPr>
            <a:r>
              <a:rPr lang="en-US" sz="4800" spc="-48">
                <a:solidFill>
                  <a:srgbClr val="000000"/>
                </a:solidFill>
                <a:latin typeface="Chunk Five"/>
              </a:rPr>
              <a:t>Convolutional Neural Network</a:t>
            </a:r>
          </a:p>
          <a:p>
            <a:pPr algn="ctr">
              <a:lnSpc>
                <a:spcPts val="6719"/>
              </a:lnSpc>
            </a:pPr>
          </a:p>
          <a:p>
            <a:pPr algn="ctr">
              <a:lnSpc>
                <a:spcPts val="6719"/>
              </a:lnSpc>
              <a:spcBef>
                <a:spcPct val="0"/>
              </a:spcBef>
            </a:pPr>
            <a:r>
              <a:rPr lang="en-US" sz="4800" spc="-48">
                <a:solidFill>
                  <a:srgbClr val="000000"/>
                </a:solidFill>
                <a:latin typeface="Chunk Five"/>
              </a:rPr>
              <a:t>A CNN is a kind of network  architecture for deep learning algorithms and is specifically used for image recognition and tasks that involve the processing of pixel data.</a:t>
            </a:r>
          </a:p>
        </p:txBody>
      </p:sp>
      <p:sp>
        <p:nvSpPr>
          <p:cNvPr name="Freeform 4" id="4"/>
          <p:cNvSpPr/>
          <p:nvPr/>
        </p:nvSpPr>
        <p:spPr>
          <a:xfrm flipH="false" flipV="false" rot="9440951">
            <a:off x="-957979" y="335262"/>
            <a:ext cx="2207918" cy="2092002"/>
          </a:xfrm>
          <a:custGeom>
            <a:avLst/>
            <a:gdLst/>
            <a:ahLst/>
            <a:cxnLst/>
            <a:rect r="r" b="b" t="t" l="l"/>
            <a:pathLst>
              <a:path h="2092002" w="2207918">
                <a:moveTo>
                  <a:pt x="0" y="0"/>
                </a:moveTo>
                <a:lnTo>
                  <a:pt x="2207919" y="0"/>
                </a:lnTo>
                <a:lnTo>
                  <a:pt x="2207919" y="2092002"/>
                </a:lnTo>
                <a:lnTo>
                  <a:pt x="0" y="2092002"/>
                </a:lnTo>
                <a:lnTo>
                  <a:pt x="0" y="0"/>
                </a:lnTo>
                <a:close/>
              </a:path>
            </a:pathLst>
          </a:custGeom>
          <a:blipFill>
            <a:blip r:embed="rId3"/>
            <a:stretch>
              <a:fillRect l="0" t="0" r="0" b="0"/>
            </a:stretch>
          </a:blipFill>
        </p:spPr>
      </p:sp>
      <p:sp>
        <p:nvSpPr>
          <p:cNvPr name="TextBox 5" id="5"/>
          <p:cNvSpPr txBox="true"/>
          <p:nvPr/>
        </p:nvSpPr>
        <p:spPr>
          <a:xfrm rot="0">
            <a:off x="15785030" y="1028700"/>
            <a:ext cx="1483795" cy="1033904"/>
          </a:xfrm>
          <a:prstGeom prst="rect">
            <a:avLst/>
          </a:prstGeom>
        </p:spPr>
        <p:txBody>
          <a:bodyPr anchor="t" rtlCol="false" tIns="0" lIns="0" bIns="0" rIns="0">
            <a:spAutoFit/>
          </a:bodyPr>
          <a:lstStyle/>
          <a:p>
            <a:pPr algn="r" marL="0" indent="0" lvl="0">
              <a:lnSpc>
                <a:spcPts val="8115"/>
              </a:lnSpc>
              <a:spcBef>
                <a:spcPct val="0"/>
              </a:spcBef>
            </a:pPr>
            <a:r>
              <a:rPr lang="en-US" sz="6877">
                <a:solidFill>
                  <a:srgbClr val="731F7D">
                    <a:alpha val="60000"/>
                  </a:srgbClr>
                </a:solidFill>
                <a:latin typeface="HK Grotesk Bold"/>
              </a:rPr>
              <a:t>05</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0094169">
            <a:off x="-2768217" y="5870308"/>
            <a:ext cx="6176663" cy="5906434"/>
          </a:xfrm>
          <a:custGeom>
            <a:avLst/>
            <a:gdLst/>
            <a:ahLst/>
            <a:cxnLst/>
            <a:rect r="r" b="b" t="t" l="l"/>
            <a:pathLst>
              <a:path h="5906434" w="6176663">
                <a:moveTo>
                  <a:pt x="0" y="0"/>
                </a:moveTo>
                <a:lnTo>
                  <a:pt x="6176663" y="0"/>
                </a:lnTo>
                <a:lnTo>
                  <a:pt x="6176663" y="5906433"/>
                </a:lnTo>
                <a:lnTo>
                  <a:pt x="0" y="5906433"/>
                </a:lnTo>
                <a:lnTo>
                  <a:pt x="0" y="0"/>
                </a:lnTo>
                <a:close/>
              </a:path>
            </a:pathLst>
          </a:custGeom>
          <a:blipFill>
            <a:blip r:embed="rId2"/>
            <a:stretch>
              <a:fillRect l="0" t="0" r="0" b="0"/>
            </a:stretch>
          </a:blipFill>
        </p:spPr>
      </p:sp>
      <p:sp>
        <p:nvSpPr>
          <p:cNvPr name="TextBox 3" id="3"/>
          <p:cNvSpPr txBox="true"/>
          <p:nvPr/>
        </p:nvSpPr>
        <p:spPr>
          <a:xfrm rot="0">
            <a:off x="3041890" y="2639555"/>
            <a:ext cx="14217410" cy="5145300"/>
          </a:xfrm>
          <a:prstGeom prst="rect">
            <a:avLst/>
          </a:prstGeom>
        </p:spPr>
        <p:txBody>
          <a:bodyPr anchor="t" rtlCol="false" tIns="0" lIns="0" bIns="0" rIns="0">
            <a:spAutoFit/>
          </a:bodyPr>
          <a:lstStyle/>
          <a:p>
            <a:pPr algn="ctr">
              <a:lnSpc>
                <a:spcPts val="6719"/>
              </a:lnSpc>
            </a:pPr>
            <a:r>
              <a:rPr lang="en-US" sz="4800" spc="-48">
                <a:solidFill>
                  <a:srgbClr val="000000"/>
                </a:solidFill>
                <a:latin typeface="Chunk Five"/>
              </a:rPr>
              <a:t>Convolutional Neural Network Layers </a:t>
            </a:r>
          </a:p>
          <a:p>
            <a:pPr algn="ctr">
              <a:lnSpc>
                <a:spcPts val="6719"/>
              </a:lnSpc>
            </a:pPr>
          </a:p>
          <a:p>
            <a:pPr algn="ctr">
              <a:lnSpc>
                <a:spcPts val="6719"/>
              </a:lnSpc>
            </a:pPr>
            <a:r>
              <a:rPr lang="en-US" sz="4800" spc="-48">
                <a:solidFill>
                  <a:srgbClr val="000000"/>
                </a:solidFill>
                <a:latin typeface="Chunk Five"/>
              </a:rPr>
              <a:t>Convolutional layer. </a:t>
            </a:r>
          </a:p>
          <a:p>
            <a:pPr algn="ctr">
              <a:lnSpc>
                <a:spcPts val="6719"/>
              </a:lnSpc>
            </a:pPr>
            <a:r>
              <a:rPr lang="en-US" sz="4800" spc="-48">
                <a:solidFill>
                  <a:srgbClr val="000000"/>
                </a:solidFill>
                <a:latin typeface="Chunk Five"/>
              </a:rPr>
              <a:t>Pooling layer.</a:t>
            </a:r>
          </a:p>
          <a:p>
            <a:pPr algn="ctr">
              <a:lnSpc>
                <a:spcPts val="6719"/>
              </a:lnSpc>
            </a:pPr>
            <a:r>
              <a:rPr lang="en-US" sz="4800" spc="-48">
                <a:solidFill>
                  <a:srgbClr val="000000"/>
                </a:solidFill>
                <a:latin typeface="Chunk Five"/>
              </a:rPr>
              <a:t>Fully connected layer.</a:t>
            </a:r>
          </a:p>
          <a:p>
            <a:pPr algn="ctr">
              <a:lnSpc>
                <a:spcPts val="6719"/>
              </a:lnSpc>
              <a:spcBef>
                <a:spcPct val="0"/>
              </a:spcBef>
            </a:pPr>
          </a:p>
        </p:txBody>
      </p:sp>
      <p:sp>
        <p:nvSpPr>
          <p:cNvPr name="Freeform 4" id="4"/>
          <p:cNvSpPr/>
          <p:nvPr/>
        </p:nvSpPr>
        <p:spPr>
          <a:xfrm flipH="false" flipV="false" rot="9440951">
            <a:off x="-957979" y="335262"/>
            <a:ext cx="2207918" cy="2092002"/>
          </a:xfrm>
          <a:custGeom>
            <a:avLst/>
            <a:gdLst/>
            <a:ahLst/>
            <a:cxnLst/>
            <a:rect r="r" b="b" t="t" l="l"/>
            <a:pathLst>
              <a:path h="2092002" w="2207918">
                <a:moveTo>
                  <a:pt x="0" y="0"/>
                </a:moveTo>
                <a:lnTo>
                  <a:pt x="2207919" y="0"/>
                </a:lnTo>
                <a:lnTo>
                  <a:pt x="2207919" y="2092002"/>
                </a:lnTo>
                <a:lnTo>
                  <a:pt x="0" y="2092002"/>
                </a:lnTo>
                <a:lnTo>
                  <a:pt x="0" y="0"/>
                </a:lnTo>
                <a:close/>
              </a:path>
            </a:pathLst>
          </a:custGeom>
          <a:blipFill>
            <a:blip r:embed="rId3"/>
            <a:stretch>
              <a:fillRect l="0" t="0" r="0" b="0"/>
            </a:stretch>
          </a:blipFill>
        </p:spPr>
      </p:sp>
      <p:sp>
        <p:nvSpPr>
          <p:cNvPr name="TextBox 5" id="5"/>
          <p:cNvSpPr txBox="true"/>
          <p:nvPr/>
        </p:nvSpPr>
        <p:spPr>
          <a:xfrm rot="0">
            <a:off x="15785030" y="1028700"/>
            <a:ext cx="1483795" cy="1033904"/>
          </a:xfrm>
          <a:prstGeom prst="rect">
            <a:avLst/>
          </a:prstGeom>
        </p:spPr>
        <p:txBody>
          <a:bodyPr anchor="t" rtlCol="false" tIns="0" lIns="0" bIns="0" rIns="0">
            <a:spAutoFit/>
          </a:bodyPr>
          <a:lstStyle/>
          <a:p>
            <a:pPr algn="r" marL="0" indent="0" lvl="0">
              <a:lnSpc>
                <a:spcPts val="8115"/>
              </a:lnSpc>
              <a:spcBef>
                <a:spcPct val="0"/>
              </a:spcBef>
            </a:pPr>
            <a:r>
              <a:rPr lang="en-US" sz="6877">
                <a:solidFill>
                  <a:srgbClr val="731F7D">
                    <a:alpha val="60000"/>
                  </a:srgbClr>
                </a:solidFill>
                <a:latin typeface="HK Grotesk Bold"/>
              </a:rPr>
              <a:t>05</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0094169">
            <a:off x="-2768217" y="5870308"/>
            <a:ext cx="6176663" cy="5906434"/>
          </a:xfrm>
          <a:custGeom>
            <a:avLst/>
            <a:gdLst/>
            <a:ahLst/>
            <a:cxnLst/>
            <a:rect r="r" b="b" t="t" l="l"/>
            <a:pathLst>
              <a:path h="5906434" w="6176663">
                <a:moveTo>
                  <a:pt x="0" y="0"/>
                </a:moveTo>
                <a:lnTo>
                  <a:pt x="6176663" y="0"/>
                </a:lnTo>
                <a:lnTo>
                  <a:pt x="6176663" y="5906433"/>
                </a:lnTo>
                <a:lnTo>
                  <a:pt x="0" y="5906433"/>
                </a:lnTo>
                <a:lnTo>
                  <a:pt x="0" y="0"/>
                </a:lnTo>
                <a:close/>
              </a:path>
            </a:pathLst>
          </a:custGeom>
          <a:blipFill>
            <a:blip r:embed="rId2"/>
            <a:stretch>
              <a:fillRect l="0" t="0" r="0" b="0"/>
            </a:stretch>
          </a:blipFill>
        </p:spPr>
      </p:sp>
      <p:sp>
        <p:nvSpPr>
          <p:cNvPr name="TextBox 3" id="3"/>
          <p:cNvSpPr txBox="true"/>
          <p:nvPr/>
        </p:nvSpPr>
        <p:spPr>
          <a:xfrm rot="0">
            <a:off x="2309517" y="1364677"/>
            <a:ext cx="14217410" cy="8536129"/>
          </a:xfrm>
          <a:prstGeom prst="rect">
            <a:avLst/>
          </a:prstGeom>
        </p:spPr>
        <p:txBody>
          <a:bodyPr anchor="t" rtlCol="false" tIns="0" lIns="0" bIns="0" rIns="0">
            <a:spAutoFit/>
          </a:bodyPr>
          <a:lstStyle/>
          <a:p>
            <a:pPr algn="ctr">
              <a:lnSpc>
                <a:spcPts val="6719"/>
              </a:lnSpc>
            </a:pPr>
            <a:r>
              <a:rPr lang="en-US" sz="4800" spc="-48">
                <a:solidFill>
                  <a:srgbClr val="000000"/>
                </a:solidFill>
                <a:latin typeface="Chunk Five"/>
              </a:rPr>
              <a:t>Working Convolutional Neural Network</a:t>
            </a:r>
          </a:p>
          <a:p>
            <a:pPr algn="ctr">
              <a:lnSpc>
                <a:spcPts val="6719"/>
              </a:lnSpc>
            </a:pPr>
          </a:p>
          <a:p>
            <a:pPr algn="ctr">
              <a:lnSpc>
                <a:spcPts val="6719"/>
              </a:lnSpc>
              <a:spcBef>
                <a:spcPct val="0"/>
              </a:spcBef>
            </a:pPr>
            <a:r>
              <a:rPr lang="en-US" sz="4800" spc="-48">
                <a:solidFill>
                  <a:srgbClr val="000000"/>
                </a:solidFill>
                <a:latin typeface="Chunk Five"/>
              </a:rPr>
              <a:t>At each successive layer, the filters increase in complexity to check and identify features that uniquely represent the input object. Thus, the output of each convolved image the partially recognized image after each layer becomes the input for the next layer. In the last layer, which is an FC layer, the CNN recognizes the image or the object it represents.</a:t>
            </a:r>
          </a:p>
        </p:txBody>
      </p:sp>
      <p:sp>
        <p:nvSpPr>
          <p:cNvPr name="Freeform 4" id="4"/>
          <p:cNvSpPr/>
          <p:nvPr/>
        </p:nvSpPr>
        <p:spPr>
          <a:xfrm flipH="false" flipV="false" rot="9440951">
            <a:off x="-957979" y="335262"/>
            <a:ext cx="2207918" cy="2092002"/>
          </a:xfrm>
          <a:custGeom>
            <a:avLst/>
            <a:gdLst/>
            <a:ahLst/>
            <a:cxnLst/>
            <a:rect r="r" b="b" t="t" l="l"/>
            <a:pathLst>
              <a:path h="2092002" w="2207918">
                <a:moveTo>
                  <a:pt x="0" y="0"/>
                </a:moveTo>
                <a:lnTo>
                  <a:pt x="2207919" y="0"/>
                </a:lnTo>
                <a:lnTo>
                  <a:pt x="2207919" y="2092002"/>
                </a:lnTo>
                <a:lnTo>
                  <a:pt x="0" y="2092002"/>
                </a:lnTo>
                <a:lnTo>
                  <a:pt x="0" y="0"/>
                </a:lnTo>
                <a:close/>
              </a:path>
            </a:pathLst>
          </a:custGeom>
          <a:blipFill>
            <a:blip r:embed="rId3"/>
            <a:stretch>
              <a:fillRect l="0" t="0" r="0" b="0"/>
            </a:stretch>
          </a:blipFill>
        </p:spPr>
      </p:sp>
      <p:sp>
        <p:nvSpPr>
          <p:cNvPr name="TextBox 5" id="5"/>
          <p:cNvSpPr txBox="true"/>
          <p:nvPr/>
        </p:nvSpPr>
        <p:spPr>
          <a:xfrm rot="0">
            <a:off x="15785030" y="1028700"/>
            <a:ext cx="1483795" cy="1033904"/>
          </a:xfrm>
          <a:prstGeom prst="rect">
            <a:avLst/>
          </a:prstGeom>
        </p:spPr>
        <p:txBody>
          <a:bodyPr anchor="t" rtlCol="false" tIns="0" lIns="0" bIns="0" rIns="0">
            <a:spAutoFit/>
          </a:bodyPr>
          <a:lstStyle/>
          <a:p>
            <a:pPr algn="r" marL="0" indent="0" lvl="0">
              <a:lnSpc>
                <a:spcPts val="8115"/>
              </a:lnSpc>
              <a:spcBef>
                <a:spcPct val="0"/>
              </a:spcBef>
            </a:pPr>
            <a:r>
              <a:rPr lang="en-US" sz="6877">
                <a:solidFill>
                  <a:srgbClr val="731F7D">
                    <a:alpha val="60000"/>
                  </a:srgbClr>
                </a:solidFill>
                <a:latin typeface="HK Grotesk Bold"/>
              </a:rPr>
              <a:t>05</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DAF5AIYiMAk</dc:identifier>
  <dcterms:modified xsi:type="dcterms:W3CDTF">2011-08-01T06:04:30Z</dcterms:modified>
  <cp:revision>1</cp:revision>
  <dc:title>ADVANCED JAVA GROUP PROJECT</dc:title>
</cp:coreProperties>
</file>